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프레젠테이션 제목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2" name="저자 및 날짜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13" name="본문 첫 번째 줄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사실 정보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사실 정보</a:t>
            </a:r>
          </a:p>
        </p:txBody>
      </p:sp>
      <p:sp>
        <p:nvSpPr>
          <p:cNvPr id="10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속성</a:t>
            </a:r>
          </a:p>
        </p:txBody>
      </p:sp>
      <p:sp>
        <p:nvSpPr>
          <p:cNvPr id="116" name="본문 첫 번째 줄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88149250_2145x1620.jpg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1169517375_2880x1920.jpg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184386109_2439x1626.jpg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169517375_2880x1920.jpg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69517375_2880x1920.jpg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저자 및 날짜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23" name="프레젠테이션 제목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4" name="본문 첫 번째 줄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84386109_2439x1626.jpg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슬라이드 제목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34" name="본문 첫 번째 줄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3" name="슬라이드 부제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44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988149250_2145x1620.jpg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슬라이드 제목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62" name="본문 첫 번째 줄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슬라이드 부제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7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80" name="슬라이드 부제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8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의제 제목</a:t>
            </a:r>
          </a:p>
        </p:txBody>
      </p:sp>
      <p:sp>
        <p:nvSpPr>
          <p:cNvPr id="89" name="의제 부제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의제 부제</a:t>
            </a:r>
          </a:p>
        </p:txBody>
      </p:sp>
      <p:sp>
        <p:nvSpPr>
          <p:cNvPr id="90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슬라이드 제목</a:t>
            </a:r>
          </a:p>
        </p:txBody>
      </p:sp>
      <p:sp>
        <p:nvSpPr>
          <p:cNvPr id="3" name="본문 첫 번째 줄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researchgate.net/publication/284476423_Use_of_Eigenvector_Centrality_to_Detect_Graph_Isomorphism" TargetMode="External"/><Relationship Id="rId3" Type="http://schemas.openxmlformats.org/officeDocument/2006/relationships/image" Target="../media/image2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S224w…"/>
          <p:cNvSpPr txBox="1"/>
          <p:nvPr>
            <p:ph type="ctrTitle"/>
          </p:nvPr>
        </p:nvSpPr>
        <p:spPr>
          <a:xfrm>
            <a:off x="-933119" y="4697119"/>
            <a:ext cx="26250238" cy="3879454"/>
          </a:xfrm>
          <a:prstGeom prst="rect">
            <a:avLst/>
          </a:prstGeom>
        </p:spPr>
        <p:txBody>
          <a:bodyPr/>
          <a:lstStyle/>
          <a:p>
            <a:pPr defTabSz="1755604">
              <a:defRPr spc="-129" sz="4320"/>
            </a:pPr>
            <a:r>
              <a:rPr spc="-187" sz="6264"/>
              <a:t>CS224w</a:t>
            </a:r>
            <a:r>
              <a:t> </a:t>
            </a:r>
          </a:p>
          <a:p>
            <a:pPr defTabSz="1755604">
              <a:defRPr spc="-129" sz="4320"/>
            </a:pPr>
          </a:p>
          <a:p>
            <a:pPr defTabSz="1755604">
              <a:defRPr spc="-129" sz="4320"/>
            </a:pPr>
            <a:r>
              <a:t>CH1: Machine Learning for Graphs </a:t>
            </a:r>
          </a:p>
          <a:p>
            <a:pPr defTabSz="1755604">
              <a:defRPr spc="-129" sz="4320"/>
            </a:pPr>
            <a:r>
              <a:t>CH2: Traditional Methods for ML on Graphs</a:t>
            </a:r>
          </a:p>
        </p:txBody>
      </p:sp>
      <p:sp>
        <p:nvSpPr>
          <p:cNvPr id="152" name="Presenter: Jaeyoung Cheong"/>
          <p:cNvSpPr txBox="1"/>
          <p:nvPr>
            <p:ph type="body" idx="21"/>
          </p:nvPr>
        </p:nvSpPr>
        <p:spPr>
          <a:xfrm>
            <a:off x="2257933" y="12748237"/>
            <a:ext cx="21844001" cy="6940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r"/>
            <a:r>
              <a:t>Presenter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:</a:t>
            </a:r>
            <a:r>
              <a:t> Jaeyoung Cheong</a:t>
            </a:r>
          </a:p>
        </p:txBody>
      </p:sp>
      <p:pic>
        <p:nvPicPr>
          <p:cNvPr id="153" name="스크린샷 2022-01-25 오후 11.45.06.png" descr="스크린샷 2022-01-25 오후 11.45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825" y="12489976"/>
            <a:ext cx="2290281" cy="1210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1. Machine Learning with Graphs"/>
          <p:cNvSpPr txBox="1"/>
          <p:nvPr/>
        </p:nvSpPr>
        <p:spPr>
          <a:xfrm>
            <a:off x="-198151" y="110838"/>
            <a:ext cx="8547089" cy="159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1828754">
              <a:lnSpc>
                <a:spcPct val="90000"/>
              </a:lnSpc>
              <a:defRPr b="1" spc="-135" sz="4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1. Machine Learning with Graphs</a:t>
            </a:r>
          </a:p>
        </p:txBody>
      </p:sp>
      <p:sp>
        <p:nvSpPr>
          <p:cNvPr id="220" name="선"/>
          <p:cNvSpPr/>
          <p:nvPr/>
        </p:nvSpPr>
        <p:spPr>
          <a:xfrm>
            <a:off x="99457" y="1176662"/>
            <a:ext cx="241850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1" name="선"/>
          <p:cNvSpPr/>
          <p:nvPr/>
        </p:nvSpPr>
        <p:spPr>
          <a:xfrm>
            <a:off x="99458" y="12908096"/>
            <a:ext cx="241850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22" name="스크린샷 2022-01-25 오후 11.45.06.png" descr="스크린샷 2022-01-25 오후 11.45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278" y="13010066"/>
            <a:ext cx="1136413" cy="600676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• 일반적으로 그래프는 이와 같이 node, link로 구성된다."/>
          <p:cNvSpPr txBox="1"/>
          <p:nvPr/>
        </p:nvSpPr>
        <p:spPr>
          <a:xfrm>
            <a:off x="1832245" y="4438702"/>
            <a:ext cx="917864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• 일반적으로 그래프는 이와 같이 node, link로 구성된다.</a:t>
            </a:r>
          </a:p>
        </p:txBody>
      </p:sp>
      <p:pic>
        <p:nvPicPr>
          <p:cNvPr id="224" name="스크린샷 2022-01-26 오후 11.43.06.png" descr="스크린샷 2022-01-26 오후 11.43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43539" y="1819988"/>
            <a:ext cx="9525001" cy="496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스크린샷 2022-01-27 오전 12.27.11.png" descr="스크린샷 2022-01-27 오전 12.27.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590493" y="7416313"/>
            <a:ext cx="7391473" cy="4381886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• 실세계 그래프 데이터는 이 같이 이론적인 그래프로 표현되어질 수 있다."/>
          <p:cNvSpPr txBox="1"/>
          <p:nvPr/>
        </p:nvSpPr>
        <p:spPr>
          <a:xfrm>
            <a:off x="1727366" y="9277056"/>
            <a:ext cx="1163370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• 실세계 그래프 데이터는 이 같이 이론적인 그래프로 표현되어질 수 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1. Machine Learning with Graphs"/>
          <p:cNvSpPr txBox="1"/>
          <p:nvPr/>
        </p:nvSpPr>
        <p:spPr>
          <a:xfrm>
            <a:off x="-198151" y="110838"/>
            <a:ext cx="8547089" cy="159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1828754">
              <a:lnSpc>
                <a:spcPct val="90000"/>
              </a:lnSpc>
              <a:defRPr b="1" spc="-135" sz="4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1. Machine Learning with Graphs</a:t>
            </a:r>
          </a:p>
        </p:txBody>
      </p:sp>
      <p:sp>
        <p:nvSpPr>
          <p:cNvPr id="229" name="선"/>
          <p:cNvSpPr/>
          <p:nvPr/>
        </p:nvSpPr>
        <p:spPr>
          <a:xfrm>
            <a:off x="99457" y="1176662"/>
            <a:ext cx="241850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0" name="선"/>
          <p:cNvSpPr/>
          <p:nvPr/>
        </p:nvSpPr>
        <p:spPr>
          <a:xfrm>
            <a:off x="99458" y="12908096"/>
            <a:ext cx="241850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31" name="스크린샷 2022-01-25 오후 11.45.06.png" descr="스크린샷 2022-01-25 오후 11.45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278" y="13010066"/>
            <a:ext cx="1136413" cy="600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스크린샷 2022-01-26 오후 11.43.51.png" descr="스크린샷 2022-01-26 오후 11.43.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34646" y="3317891"/>
            <a:ext cx="11293887" cy="7080218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그래프는 여러 종류가 있다.…"/>
          <p:cNvSpPr txBox="1"/>
          <p:nvPr/>
        </p:nvSpPr>
        <p:spPr>
          <a:xfrm>
            <a:off x="169610" y="3653951"/>
            <a:ext cx="11849372" cy="568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72533" indent="-372533" algn="l">
              <a:buClr>
                <a:srgbClr val="000000"/>
              </a:buClr>
              <a:buSzPct val="100000"/>
              <a:buChar char="•"/>
              <a:defRPr sz="3200"/>
            </a:pPr>
            <a:r>
              <a:t>그래프는 여러 종류가 있다. </a:t>
            </a:r>
          </a:p>
          <a:p>
            <a:pPr algn="l">
              <a:defRPr sz="3200"/>
            </a:pPr>
          </a:p>
          <a:p>
            <a:pPr algn="l">
              <a:defRPr sz="3200"/>
            </a:pPr>
          </a:p>
          <a:p>
            <a:pPr algn="l">
              <a:defRPr sz="3200"/>
            </a:pPr>
          </a:p>
          <a:p>
            <a:pPr algn="l">
              <a:defRPr sz="3200"/>
            </a:pPr>
          </a:p>
          <a:p>
            <a:pPr algn="l">
              <a:defRPr sz="3200"/>
            </a:pPr>
          </a:p>
          <a:p>
            <a:pPr algn="l">
              <a:defRPr sz="3200"/>
            </a:pPr>
          </a:p>
          <a:p>
            <a:pPr marL="372533" indent="-372533" algn="l">
              <a:buClr>
                <a:srgbClr val="000000"/>
              </a:buClr>
              <a:buSzPct val="100000"/>
              <a:buChar char="•"/>
              <a:defRPr sz="3200"/>
            </a:pPr>
            <a:r>
              <a:t>가장 단순한 형태는 무향undirected 그래프이다. 엣지에 방향성이 없다.</a:t>
            </a:r>
          </a:p>
          <a:p>
            <a:pPr algn="l">
              <a:defRPr sz="3200"/>
            </a:pPr>
          </a:p>
          <a:p>
            <a:pPr marL="372533" indent="-372533" algn="l">
              <a:buClr>
                <a:srgbClr val="000000"/>
              </a:buClr>
              <a:buSzPct val="100000"/>
              <a:buChar char="•"/>
              <a:defRPr sz="3200"/>
            </a:pPr>
            <a:r>
              <a:t>반면에, 유향directed 그래프도 있다. 이것은 엣지에 방향성이 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1. Machine Learning with Graphs"/>
          <p:cNvSpPr txBox="1"/>
          <p:nvPr/>
        </p:nvSpPr>
        <p:spPr>
          <a:xfrm>
            <a:off x="-198151" y="110838"/>
            <a:ext cx="8547089" cy="159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1828754">
              <a:lnSpc>
                <a:spcPct val="90000"/>
              </a:lnSpc>
              <a:defRPr b="1" spc="-135" sz="4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1. Machine Learning with Graphs</a:t>
            </a:r>
          </a:p>
        </p:txBody>
      </p:sp>
      <p:sp>
        <p:nvSpPr>
          <p:cNvPr id="236" name="선"/>
          <p:cNvSpPr/>
          <p:nvPr/>
        </p:nvSpPr>
        <p:spPr>
          <a:xfrm>
            <a:off x="99457" y="1176662"/>
            <a:ext cx="241850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7" name="선"/>
          <p:cNvSpPr/>
          <p:nvPr/>
        </p:nvSpPr>
        <p:spPr>
          <a:xfrm>
            <a:off x="99458" y="12908096"/>
            <a:ext cx="241850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38" name="스크린샷 2022-01-25 오후 11.45.06.png" descr="스크린샷 2022-01-25 오후 11.45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278" y="13010066"/>
            <a:ext cx="1136413" cy="600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스크린샷 2022-01-27 오전 12.29.20.png" descr="스크린샷 2022-01-27 오전 12.29.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5481" y="3790358"/>
            <a:ext cx="15733038" cy="8277999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Heterogeneous Graph"/>
          <p:cNvSpPr txBox="1"/>
          <p:nvPr/>
        </p:nvSpPr>
        <p:spPr>
          <a:xfrm>
            <a:off x="557864" y="1604690"/>
            <a:ext cx="568009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72533" indent="-372533" algn="l">
              <a:buClr>
                <a:srgbClr val="000000"/>
              </a:buClr>
              <a:buSzPct val="100000"/>
              <a:buChar char="•"/>
              <a:defRPr b="1" sz="3800"/>
            </a:lvl1pPr>
          </a:lstStyle>
          <a:p>
            <a:pPr/>
            <a:r>
              <a:t>Heterogeneous Graph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1. Machine Learning with Graphs"/>
          <p:cNvSpPr txBox="1"/>
          <p:nvPr/>
        </p:nvSpPr>
        <p:spPr>
          <a:xfrm>
            <a:off x="-198151" y="110838"/>
            <a:ext cx="8547089" cy="159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1828754">
              <a:lnSpc>
                <a:spcPct val="90000"/>
              </a:lnSpc>
              <a:defRPr b="1" spc="-135" sz="4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1. Machine Learning with Graphs</a:t>
            </a:r>
          </a:p>
        </p:txBody>
      </p:sp>
      <p:sp>
        <p:nvSpPr>
          <p:cNvPr id="243" name="선"/>
          <p:cNvSpPr/>
          <p:nvPr/>
        </p:nvSpPr>
        <p:spPr>
          <a:xfrm>
            <a:off x="99457" y="1176662"/>
            <a:ext cx="241850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4" name="선"/>
          <p:cNvSpPr/>
          <p:nvPr/>
        </p:nvSpPr>
        <p:spPr>
          <a:xfrm>
            <a:off x="99458" y="12908096"/>
            <a:ext cx="241850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45" name="스크린샷 2022-01-25 오후 11.45.06.png" descr="스크린샷 2022-01-25 오후 11.45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278" y="13010066"/>
            <a:ext cx="1136413" cy="60067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Heterogeneous Graph"/>
          <p:cNvSpPr txBox="1"/>
          <p:nvPr/>
        </p:nvSpPr>
        <p:spPr>
          <a:xfrm>
            <a:off x="557864" y="1604690"/>
            <a:ext cx="568009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72533" indent="-372533" algn="l">
              <a:buClr>
                <a:srgbClr val="000000"/>
              </a:buClr>
              <a:buSzPct val="100000"/>
              <a:buChar char="•"/>
              <a:defRPr b="1" sz="3800"/>
            </a:lvl1pPr>
          </a:lstStyle>
          <a:p>
            <a:pPr/>
            <a:r>
              <a:t>Heterogeneous Graph</a:t>
            </a:r>
          </a:p>
        </p:txBody>
      </p:sp>
      <p:pic>
        <p:nvPicPr>
          <p:cNvPr id="247" name="스크린샷 2022-01-27 오전 12.31.38.png" descr="스크린샷 2022-01-27 오전 12.31.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25703" y="2782018"/>
            <a:ext cx="19532594" cy="9867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1. Machine Learning with Graphs"/>
          <p:cNvSpPr txBox="1"/>
          <p:nvPr/>
        </p:nvSpPr>
        <p:spPr>
          <a:xfrm>
            <a:off x="-198151" y="110838"/>
            <a:ext cx="8547089" cy="159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1828754">
              <a:lnSpc>
                <a:spcPct val="90000"/>
              </a:lnSpc>
              <a:defRPr b="1" spc="-135" sz="4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1. Machine Learning with Graphs</a:t>
            </a:r>
          </a:p>
        </p:txBody>
      </p:sp>
      <p:sp>
        <p:nvSpPr>
          <p:cNvPr id="250" name="선"/>
          <p:cNvSpPr/>
          <p:nvPr/>
        </p:nvSpPr>
        <p:spPr>
          <a:xfrm>
            <a:off x="99457" y="1176662"/>
            <a:ext cx="241850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1" name="선"/>
          <p:cNvSpPr/>
          <p:nvPr/>
        </p:nvSpPr>
        <p:spPr>
          <a:xfrm>
            <a:off x="99458" y="12908096"/>
            <a:ext cx="241850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52" name="스크린샷 2022-01-25 오후 11.45.06.png" descr="스크린샷 2022-01-25 오후 11.45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278" y="13010066"/>
            <a:ext cx="1136413" cy="600676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Node Degree"/>
          <p:cNvSpPr txBox="1"/>
          <p:nvPr/>
        </p:nvSpPr>
        <p:spPr>
          <a:xfrm>
            <a:off x="557864" y="1604690"/>
            <a:ext cx="3635317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72533" indent="-372533" algn="l">
              <a:buClr>
                <a:srgbClr val="000000"/>
              </a:buClr>
              <a:buSzPct val="100000"/>
              <a:buChar char="•"/>
              <a:defRPr b="1" sz="3800"/>
            </a:lvl1pPr>
          </a:lstStyle>
          <a:p>
            <a:pPr/>
            <a:r>
              <a:t>Node Degree</a:t>
            </a:r>
          </a:p>
        </p:txBody>
      </p:sp>
      <p:pic>
        <p:nvPicPr>
          <p:cNvPr id="254" name="스크린샷 2022-01-27 오전 12.36.55.png" descr="스크린샷 2022-01-27 오전 12.36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90993" y="4407019"/>
            <a:ext cx="15402014" cy="4320078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노드 차수 평균 = 2* #엣지 / #노드"/>
          <p:cNvSpPr txBox="1"/>
          <p:nvPr/>
        </p:nvSpPr>
        <p:spPr>
          <a:xfrm>
            <a:off x="4714363" y="9533925"/>
            <a:ext cx="610409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72533" indent="-372533" algn="l">
              <a:buClr>
                <a:srgbClr val="000000"/>
              </a:buClr>
              <a:buSzPct val="100000"/>
              <a:buChar char="•"/>
              <a:defRPr sz="3200"/>
            </a:lvl1pPr>
          </a:lstStyle>
          <a:p>
            <a:pPr/>
            <a:r>
              <a:t>노드 차수 평균 = 2* #엣지 / #노드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1. Machine Learning with Graphs"/>
          <p:cNvSpPr txBox="1"/>
          <p:nvPr/>
        </p:nvSpPr>
        <p:spPr>
          <a:xfrm>
            <a:off x="-198151" y="110838"/>
            <a:ext cx="8547089" cy="159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1828754">
              <a:lnSpc>
                <a:spcPct val="90000"/>
              </a:lnSpc>
              <a:defRPr b="1" spc="-135" sz="4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1. Machine Learning with Graphs</a:t>
            </a:r>
          </a:p>
        </p:txBody>
      </p:sp>
      <p:sp>
        <p:nvSpPr>
          <p:cNvPr id="258" name="선"/>
          <p:cNvSpPr/>
          <p:nvPr/>
        </p:nvSpPr>
        <p:spPr>
          <a:xfrm>
            <a:off x="99457" y="1176662"/>
            <a:ext cx="241850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9" name="선"/>
          <p:cNvSpPr/>
          <p:nvPr/>
        </p:nvSpPr>
        <p:spPr>
          <a:xfrm>
            <a:off x="99458" y="12908096"/>
            <a:ext cx="241850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60" name="스크린샷 2022-01-25 오후 11.45.06.png" descr="스크린샷 2022-01-25 오후 11.45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278" y="13010066"/>
            <a:ext cx="1136413" cy="600676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Node Degree"/>
          <p:cNvSpPr txBox="1"/>
          <p:nvPr/>
        </p:nvSpPr>
        <p:spPr>
          <a:xfrm>
            <a:off x="557864" y="1604690"/>
            <a:ext cx="3635317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72533" indent="-372533" algn="l">
              <a:buClr>
                <a:srgbClr val="000000"/>
              </a:buClr>
              <a:buSzPct val="100000"/>
              <a:buChar char="•"/>
              <a:defRPr b="1" sz="3800"/>
            </a:lvl1pPr>
          </a:lstStyle>
          <a:p>
            <a:pPr/>
            <a:r>
              <a:t>Node Degree</a:t>
            </a:r>
          </a:p>
        </p:txBody>
      </p:sp>
      <p:pic>
        <p:nvPicPr>
          <p:cNvPr id="262" name="스크린샷 2022-01-27 오전 1.53.51.png" descr="스크린샷 2022-01-27 오전 1.53.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07780" y="3806249"/>
            <a:ext cx="7641206" cy="6103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스크린샷 2022-01-27 오전 1.54.02.png" descr="스크린샷 2022-01-27 오전 1.54.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76447" y="5443997"/>
            <a:ext cx="8815425" cy="2828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1. Machine Learning with Graphs"/>
          <p:cNvSpPr txBox="1"/>
          <p:nvPr/>
        </p:nvSpPr>
        <p:spPr>
          <a:xfrm>
            <a:off x="-198151" y="110838"/>
            <a:ext cx="8547089" cy="159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1828754">
              <a:lnSpc>
                <a:spcPct val="90000"/>
              </a:lnSpc>
              <a:defRPr b="1" spc="-135" sz="4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1. Machine Learning with Graphs</a:t>
            </a:r>
          </a:p>
        </p:txBody>
      </p:sp>
      <p:sp>
        <p:nvSpPr>
          <p:cNvPr id="266" name="선"/>
          <p:cNvSpPr/>
          <p:nvPr/>
        </p:nvSpPr>
        <p:spPr>
          <a:xfrm>
            <a:off x="99457" y="1176662"/>
            <a:ext cx="241850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7" name="선"/>
          <p:cNvSpPr/>
          <p:nvPr/>
        </p:nvSpPr>
        <p:spPr>
          <a:xfrm>
            <a:off x="99458" y="12908096"/>
            <a:ext cx="241850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68" name="스크린샷 2022-01-25 오후 11.45.06.png" descr="스크린샷 2022-01-25 오후 11.45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278" y="13010066"/>
            <a:ext cx="1136413" cy="600676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Bipartite Graph"/>
          <p:cNvSpPr txBox="1"/>
          <p:nvPr/>
        </p:nvSpPr>
        <p:spPr>
          <a:xfrm>
            <a:off x="557864" y="1604690"/>
            <a:ext cx="4078827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72533" indent="-372533" algn="l">
              <a:buClr>
                <a:srgbClr val="000000"/>
              </a:buClr>
              <a:buSzPct val="100000"/>
              <a:buChar char="•"/>
              <a:defRPr b="1" sz="3800"/>
            </a:lvl1pPr>
          </a:lstStyle>
          <a:p>
            <a:pPr/>
            <a:r>
              <a:t>Bipartite Graph</a:t>
            </a:r>
          </a:p>
        </p:txBody>
      </p:sp>
      <p:pic>
        <p:nvPicPr>
          <p:cNvPr id="270" name="스크린샷 2022-01-27 오전 1.54.50.png" descr="스크린샷 2022-01-27 오전 1.54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49357" y="2713868"/>
            <a:ext cx="6632900" cy="8657023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Bipartite Graph는 두 노드 집합으로 나눠질 수 있는 그래프"/>
          <p:cNvSpPr txBox="1"/>
          <p:nvPr/>
        </p:nvSpPr>
        <p:spPr>
          <a:xfrm>
            <a:off x="1222775" y="3478119"/>
            <a:ext cx="10207803" cy="65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400">
                <a:solidFill>
                  <a:srgbClr val="22242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Bipartite Graph는 두 노드 집합으로 나눠질 수 있는 그래프</a:t>
            </a:r>
          </a:p>
        </p:txBody>
      </p:sp>
      <p:sp>
        <p:nvSpPr>
          <p:cNvPr id="272" name="저자 - 논문…"/>
          <p:cNvSpPr txBox="1"/>
          <p:nvPr/>
        </p:nvSpPr>
        <p:spPr>
          <a:xfrm>
            <a:off x="1956131" y="6419410"/>
            <a:ext cx="3676818" cy="2091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algn="l" defTabSz="457200">
              <a:buClr>
                <a:srgbClr val="222426"/>
              </a:buClr>
              <a:buSzPct val="100000"/>
              <a:buFont typeface="Times-Roman"/>
              <a:buChar char="•"/>
              <a:defRPr sz="3100">
                <a:solidFill>
                  <a:srgbClr val="22242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저자 - 논문</a:t>
            </a:r>
          </a:p>
          <a:p>
            <a:pPr marL="457200" indent="-317500" algn="l" defTabSz="457200">
              <a:buClr>
                <a:srgbClr val="222426"/>
              </a:buClr>
              <a:buSzPct val="100000"/>
              <a:buFont typeface="Times-Roman"/>
              <a:buChar char="•"/>
              <a:defRPr sz="3100">
                <a:solidFill>
                  <a:srgbClr val="22242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배우 - 영화</a:t>
            </a:r>
          </a:p>
          <a:p>
            <a:pPr marL="457200" indent="-317500" algn="l" defTabSz="457200">
              <a:buClr>
                <a:srgbClr val="222426"/>
              </a:buClr>
              <a:buSzPct val="100000"/>
              <a:buFont typeface="Times-Roman"/>
              <a:buChar char="•"/>
              <a:defRPr sz="3100">
                <a:solidFill>
                  <a:srgbClr val="22242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사용자 - 영화 (리뷰)</a:t>
            </a:r>
          </a:p>
          <a:p>
            <a:pPr marL="457200" indent="-317500" algn="l" defTabSz="457200">
              <a:buClr>
                <a:srgbClr val="222426"/>
              </a:buClr>
              <a:buSzPct val="100000"/>
              <a:buFont typeface="Times-Roman"/>
              <a:buChar char="•"/>
              <a:defRPr sz="3100">
                <a:solidFill>
                  <a:srgbClr val="22242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레시피 - 재료</a:t>
            </a:r>
          </a:p>
        </p:txBody>
      </p:sp>
      <p:sp>
        <p:nvSpPr>
          <p:cNvPr id="273" name="두 노드 집합을 U와 V라고 할 때, U와 V는 서로 독립적"/>
          <p:cNvSpPr txBox="1"/>
          <p:nvPr/>
        </p:nvSpPr>
        <p:spPr>
          <a:xfrm>
            <a:off x="1201070" y="4290709"/>
            <a:ext cx="8541242" cy="599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100">
                <a:solidFill>
                  <a:srgbClr val="22242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두 노드 집합을 U와 V라고 할 때, U와 V는 서로 독립적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1. Machine Learning with Graphs"/>
          <p:cNvSpPr txBox="1"/>
          <p:nvPr/>
        </p:nvSpPr>
        <p:spPr>
          <a:xfrm>
            <a:off x="-198151" y="110838"/>
            <a:ext cx="8547089" cy="159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1828754">
              <a:lnSpc>
                <a:spcPct val="90000"/>
              </a:lnSpc>
              <a:defRPr b="1" spc="-135" sz="4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1. Machine Learning with Graphs</a:t>
            </a:r>
          </a:p>
        </p:txBody>
      </p:sp>
      <p:sp>
        <p:nvSpPr>
          <p:cNvPr id="276" name="선"/>
          <p:cNvSpPr/>
          <p:nvPr/>
        </p:nvSpPr>
        <p:spPr>
          <a:xfrm>
            <a:off x="99457" y="1176662"/>
            <a:ext cx="241850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7" name="선"/>
          <p:cNvSpPr/>
          <p:nvPr/>
        </p:nvSpPr>
        <p:spPr>
          <a:xfrm>
            <a:off x="99458" y="12908096"/>
            <a:ext cx="241850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78" name="스크린샷 2022-01-25 오후 11.45.06.png" descr="스크린샷 2022-01-25 오후 11.45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278" y="13010066"/>
            <a:ext cx="1136413" cy="600676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Adjacency Matrix"/>
          <p:cNvSpPr txBox="1"/>
          <p:nvPr/>
        </p:nvSpPr>
        <p:spPr>
          <a:xfrm>
            <a:off x="557864" y="1604690"/>
            <a:ext cx="4567700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72533" indent="-372533" algn="l">
              <a:buClr>
                <a:srgbClr val="000000"/>
              </a:buClr>
              <a:buSzPct val="100000"/>
              <a:buChar char="•"/>
              <a:defRPr b="1" sz="3800"/>
            </a:lvl1pPr>
          </a:lstStyle>
          <a:p>
            <a:pPr/>
            <a:r>
              <a:t>Adjacency Matrix</a:t>
            </a:r>
          </a:p>
        </p:txBody>
      </p:sp>
      <p:pic>
        <p:nvPicPr>
          <p:cNvPr id="280" name="스크린샷 2022-01-27 오전 2.04.34.png" descr="스크린샷 2022-01-27 오전 2.04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67566" y="2355664"/>
            <a:ext cx="12718684" cy="9890017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무향 그래프:   &gt;&gt; symmetric"/>
          <p:cNvSpPr txBox="1"/>
          <p:nvPr/>
        </p:nvSpPr>
        <p:spPr>
          <a:xfrm>
            <a:off x="1808952" y="8968166"/>
            <a:ext cx="4167951" cy="1281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72533" indent="-372533" algn="l">
              <a:buClr>
                <a:srgbClr val="000000"/>
              </a:buClr>
              <a:buSzPct val="100000"/>
              <a:buChar char="•"/>
              <a:defRPr sz="3200"/>
            </a:pPr>
            <a:r>
              <a:t>무향 그래프: </a:t>
            </a:r>
            <a14:m>
              <m:oMath>
                <m:sSub>
                  <m:e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  <a:r>
              <a:t> &gt;&gt; symmetric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1. Machine Learning with Graphs"/>
          <p:cNvSpPr txBox="1"/>
          <p:nvPr/>
        </p:nvSpPr>
        <p:spPr>
          <a:xfrm>
            <a:off x="-198151" y="110838"/>
            <a:ext cx="8547089" cy="159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1828754">
              <a:lnSpc>
                <a:spcPct val="90000"/>
              </a:lnSpc>
              <a:defRPr b="1" spc="-135" sz="4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1. Machine Learning with Graphs</a:t>
            </a:r>
          </a:p>
        </p:txBody>
      </p:sp>
      <p:sp>
        <p:nvSpPr>
          <p:cNvPr id="284" name="선"/>
          <p:cNvSpPr/>
          <p:nvPr/>
        </p:nvSpPr>
        <p:spPr>
          <a:xfrm>
            <a:off x="99457" y="1176662"/>
            <a:ext cx="241850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5" name="선"/>
          <p:cNvSpPr/>
          <p:nvPr/>
        </p:nvSpPr>
        <p:spPr>
          <a:xfrm>
            <a:off x="99458" y="12908096"/>
            <a:ext cx="241850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86" name="스크린샷 2022-01-25 오후 11.45.06.png" descr="스크린샷 2022-01-25 오후 11.45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278" y="13010066"/>
            <a:ext cx="1136413" cy="600676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Adjacency Matrix"/>
          <p:cNvSpPr txBox="1"/>
          <p:nvPr/>
        </p:nvSpPr>
        <p:spPr>
          <a:xfrm>
            <a:off x="557864" y="1604690"/>
            <a:ext cx="4567700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72533" indent="-372533" algn="l">
              <a:buClr>
                <a:srgbClr val="000000"/>
              </a:buClr>
              <a:buSzPct val="100000"/>
              <a:buChar char="•"/>
              <a:defRPr b="1" sz="3800"/>
            </a:lvl1pPr>
          </a:lstStyle>
          <a:p>
            <a:pPr/>
            <a:r>
              <a:t>Adjacency Matrix</a:t>
            </a:r>
          </a:p>
        </p:txBody>
      </p:sp>
      <p:pic>
        <p:nvPicPr>
          <p:cNvPr id="288" name="스크린샷 2022-01-27 오전 2.06.34.png" descr="스크린샷 2022-01-27 오전 2.06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24029" y="2501406"/>
            <a:ext cx="15785667" cy="9598533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Node Degree"/>
          <p:cNvSpPr txBox="1"/>
          <p:nvPr/>
        </p:nvSpPr>
        <p:spPr>
          <a:xfrm>
            <a:off x="19344775" y="4091907"/>
            <a:ext cx="326667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72533" indent="-372533" algn="l">
              <a:buClr>
                <a:srgbClr val="000000"/>
              </a:buClr>
              <a:buSzPct val="100000"/>
              <a:buChar char="•"/>
              <a:defRPr sz="3200"/>
            </a:lvl1pPr>
          </a:lstStyle>
          <a:p>
            <a:pPr/>
            <a:r>
              <a:t>Node Degree</a:t>
            </a:r>
          </a:p>
        </p:txBody>
      </p:sp>
      <p:sp>
        <p:nvSpPr>
          <p:cNvPr id="290" name="Node Degree"/>
          <p:cNvSpPr txBox="1"/>
          <p:nvPr/>
        </p:nvSpPr>
        <p:spPr>
          <a:xfrm>
            <a:off x="19344775" y="8170643"/>
            <a:ext cx="326667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72533" indent="-372533" algn="l">
              <a:buClr>
                <a:srgbClr val="000000"/>
              </a:buClr>
              <a:buSzPct val="100000"/>
              <a:buChar char="•"/>
              <a:defRPr sz="3200"/>
            </a:lvl1pPr>
          </a:lstStyle>
          <a:p>
            <a:pPr/>
            <a:r>
              <a:t>Node Degree</a:t>
            </a:r>
          </a:p>
        </p:txBody>
      </p:sp>
      <p:sp>
        <p:nvSpPr>
          <p:cNvPr id="291" name="열을 기준 &gt;&gt; out…"/>
          <p:cNvSpPr txBox="1"/>
          <p:nvPr/>
        </p:nvSpPr>
        <p:spPr>
          <a:xfrm>
            <a:off x="19614212" y="8916365"/>
            <a:ext cx="4007446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72533" indent="-372533" algn="l">
              <a:buClr>
                <a:srgbClr val="000000"/>
              </a:buClr>
              <a:buSzPct val="100000"/>
              <a:buChar char="•"/>
              <a:defRPr sz="3200"/>
            </a:pPr>
            <a:r>
              <a:t>열을 기준 &gt;&gt; out</a:t>
            </a:r>
          </a:p>
          <a:p>
            <a:pPr marL="372533" indent="-372533" algn="l">
              <a:buClr>
                <a:srgbClr val="000000"/>
              </a:buClr>
              <a:buSzPct val="100000"/>
              <a:buChar char="•"/>
              <a:defRPr sz="3200"/>
            </a:pPr>
            <a:r>
              <a:t>행을 기준 &gt;&gt; 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H2: Traditional Methods for ML on Graphs"/>
          <p:cNvSpPr txBox="1"/>
          <p:nvPr>
            <p:ph type="ctrTitle"/>
          </p:nvPr>
        </p:nvSpPr>
        <p:spPr>
          <a:xfrm>
            <a:off x="-933119" y="4697119"/>
            <a:ext cx="26250238" cy="3879454"/>
          </a:xfrm>
          <a:prstGeom prst="rect">
            <a:avLst/>
          </a:prstGeom>
        </p:spPr>
        <p:txBody>
          <a:bodyPr/>
          <a:lstStyle/>
          <a:p>
            <a:pPr defTabSz="2365188">
              <a:defRPr spc="-174" sz="5820"/>
            </a:pPr>
          </a:p>
          <a:p>
            <a:pPr defTabSz="2365188">
              <a:defRPr spc="-174" sz="5820"/>
            </a:pPr>
          </a:p>
          <a:p>
            <a:pPr defTabSz="2365188">
              <a:defRPr spc="-174" sz="5820"/>
            </a:pPr>
            <a:r>
              <a:t>CH2: Traditional Methods for ML on Graphs</a:t>
            </a:r>
          </a:p>
        </p:txBody>
      </p:sp>
      <p:pic>
        <p:nvPicPr>
          <p:cNvPr id="294" name="스크린샷 2022-01-25 오후 11.45.06.png" descr="스크린샷 2022-01-25 오후 11.45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825" y="12489976"/>
            <a:ext cx="2290281" cy="1210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1. Machine Learning with Graphs"/>
          <p:cNvSpPr txBox="1"/>
          <p:nvPr/>
        </p:nvSpPr>
        <p:spPr>
          <a:xfrm>
            <a:off x="-198151" y="110838"/>
            <a:ext cx="8547089" cy="159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1828754">
              <a:lnSpc>
                <a:spcPct val="90000"/>
              </a:lnSpc>
              <a:defRPr b="1" spc="-135" sz="4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1. Machine Learning with Graphs</a:t>
            </a:r>
          </a:p>
        </p:txBody>
      </p:sp>
      <p:sp>
        <p:nvSpPr>
          <p:cNvPr id="156" name="선"/>
          <p:cNvSpPr/>
          <p:nvPr/>
        </p:nvSpPr>
        <p:spPr>
          <a:xfrm>
            <a:off x="99457" y="1176662"/>
            <a:ext cx="241850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7" name="선"/>
          <p:cNvSpPr/>
          <p:nvPr/>
        </p:nvSpPr>
        <p:spPr>
          <a:xfrm>
            <a:off x="99458" y="12908096"/>
            <a:ext cx="241850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58" name="스크린샷 2022-01-25 오후 11.45.06.png" descr="스크린샷 2022-01-25 오후 11.45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278" y="13010066"/>
            <a:ext cx="1136413" cy="600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스크린샷 2022-01-26 오후 10.52.05.png" descr="스크린샷 2022-01-26 오후 10.52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30938" y="3421841"/>
            <a:ext cx="12043372" cy="7241077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• 실생활에서 얻을 수 있는 여러 종류의 그래프 데이터가 있다"/>
          <p:cNvSpPr txBox="1"/>
          <p:nvPr/>
        </p:nvSpPr>
        <p:spPr>
          <a:xfrm>
            <a:off x="442081" y="3676263"/>
            <a:ext cx="966876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• 실생활에서 얻을 수 있는 여러 종류의 그래프 데이터가 있다</a:t>
            </a:r>
          </a:p>
        </p:txBody>
      </p:sp>
      <p:sp>
        <p:nvSpPr>
          <p:cNvPr id="161" name="• Q) 이들 같은 네트워크(그래프)로부터 관계 구조 정보를 얻으면 예측에 도움이 될까?"/>
          <p:cNvSpPr txBox="1"/>
          <p:nvPr/>
        </p:nvSpPr>
        <p:spPr>
          <a:xfrm>
            <a:off x="336988" y="6248400"/>
            <a:ext cx="10006023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• Q) 이들 같은 네트워크(그래프)로부터 관계 구조 정보를 얻으면 예측에 도움이 될까?</a:t>
            </a:r>
          </a:p>
        </p:txBody>
      </p:sp>
      <p:sp>
        <p:nvSpPr>
          <p:cNvPr id="162" name="• Ans) Complex domains have a rich relational structure, which can be represented as a relational graph"/>
          <p:cNvSpPr txBox="1"/>
          <p:nvPr/>
        </p:nvSpPr>
        <p:spPr>
          <a:xfrm>
            <a:off x="174510" y="8945711"/>
            <a:ext cx="10690227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200"/>
            </a:pPr>
            <a:r>
              <a:t>• Ans) Complex domains have a rich relational structure, which can be represented as a </a:t>
            </a:r>
            <a:r>
              <a:rPr b="1"/>
              <a:t>relational graph </a:t>
            </a:r>
            <a:endParaRPr sz="12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2. Traditional Methods for ML on Graphs"/>
          <p:cNvSpPr txBox="1"/>
          <p:nvPr/>
        </p:nvSpPr>
        <p:spPr>
          <a:xfrm>
            <a:off x="48832" y="110838"/>
            <a:ext cx="10104418" cy="1595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1828754">
              <a:lnSpc>
                <a:spcPct val="90000"/>
              </a:lnSpc>
              <a:defRPr b="1" spc="-135" sz="4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2. Traditional Methods for ML on Graphs</a:t>
            </a:r>
          </a:p>
        </p:txBody>
      </p:sp>
      <p:sp>
        <p:nvSpPr>
          <p:cNvPr id="297" name="선"/>
          <p:cNvSpPr/>
          <p:nvPr/>
        </p:nvSpPr>
        <p:spPr>
          <a:xfrm>
            <a:off x="99457" y="1176662"/>
            <a:ext cx="241850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8" name="선"/>
          <p:cNvSpPr/>
          <p:nvPr/>
        </p:nvSpPr>
        <p:spPr>
          <a:xfrm>
            <a:off x="99458" y="12908096"/>
            <a:ext cx="241850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99" name="스크린샷 2022-01-25 오후 11.45.06.png" descr="스크린샷 2022-01-25 오후 11.45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278" y="13010066"/>
            <a:ext cx="1136413" cy="600676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Node-Level Features…"/>
          <p:cNvSpPr txBox="1"/>
          <p:nvPr/>
        </p:nvSpPr>
        <p:spPr>
          <a:xfrm>
            <a:off x="1253909" y="2102079"/>
            <a:ext cx="13159529" cy="988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72533" indent="-372533" algn="l">
              <a:buClr>
                <a:srgbClr val="000000"/>
              </a:buClr>
              <a:buSzPct val="100000"/>
              <a:buChar char="•"/>
              <a:defRPr b="1" sz="5100"/>
            </a:pPr>
            <a:r>
              <a:t>Node-Level Features</a:t>
            </a:r>
          </a:p>
          <a:p>
            <a:pPr lvl="1" marL="931333" indent="-372533" algn="l">
              <a:buClr>
                <a:srgbClr val="000000"/>
              </a:buClr>
              <a:buSzPct val="100000"/>
              <a:buChar char="•"/>
              <a:defRPr sz="5100"/>
            </a:pPr>
            <a:r>
              <a:t>Node degree </a:t>
            </a:r>
          </a:p>
          <a:p>
            <a:pPr lvl="1" marL="931333" indent="-372533" algn="l">
              <a:buClr>
                <a:srgbClr val="000000"/>
              </a:buClr>
              <a:buSzPct val="100000"/>
              <a:buChar char="•"/>
              <a:defRPr sz="5100"/>
            </a:pPr>
            <a:r>
              <a:t>Node Cetrality</a:t>
            </a:r>
          </a:p>
          <a:p>
            <a:pPr lvl="1" marL="931333" indent="-372533" algn="l">
              <a:buClr>
                <a:srgbClr val="000000"/>
              </a:buClr>
              <a:buSzPct val="100000"/>
              <a:buChar char="•"/>
              <a:defRPr sz="5100"/>
            </a:pPr>
            <a:r>
              <a:t>Clustering Coefficient</a:t>
            </a:r>
          </a:p>
          <a:p>
            <a:pPr lvl="1" marL="931333" indent="-372533" algn="l">
              <a:buClr>
                <a:srgbClr val="000000"/>
              </a:buClr>
              <a:buSzPct val="100000"/>
              <a:buChar char="•"/>
              <a:defRPr sz="5100"/>
            </a:pPr>
            <a:r>
              <a:t>Graphlets</a:t>
            </a:r>
          </a:p>
          <a:p>
            <a:pPr marL="372533" indent="-372533" algn="l">
              <a:buClr>
                <a:srgbClr val="000000"/>
              </a:buClr>
              <a:buSzPct val="100000"/>
              <a:buChar char="•"/>
              <a:defRPr b="1" sz="5100"/>
            </a:pPr>
            <a:r>
              <a:t>Link-Level Features</a:t>
            </a:r>
          </a:p>
          <a:p>
            <a:pPr lvl="1" marL="931333" indent="-372533" algn="l">
              <a:buClr>
                <a:srgbClr val="000000"/>
              </a:buClr>
              <a:buSzPct val="100000"/>
              <a:buChar char="•"/>
              <a:defRPr sz="5100"/>
            </a:pPr>
            <a:r>
              <a:t>Distance-based Feature</a:t>
            </a:r>
          </a:p>
          <a:p>
            <a:pPr lvl="1" marL="931333" indent="-372533" algn="l">
              <a:buClr>
                <a:srgbClr val="000000"/>
              </a:buClr>
              <a:buSzPct val="100000"/>
              <a:buChar char="•"/>
              <a:defRPr sz="5100"/>
            </a:pPr>
            <a:r>
              <a:t>Local/Global Neighborhood Overlap</a:t>
            </a:r>
          </a:p>
          <a:p>
            <a:pPr marL="372533" indent="-372533" algn="l">
              <a:buClr>
                <a:srgbClr val="000000"/>
              </a:buClr>
              <a:buSzPct val="100000"/>
              <a:buChar char="•"/>
              <a:defRPr b="1" sz="5100"/>
            </a:pPr>
            <a:r>
              <a:t>Graph-Level Features</a:t>
            </a:r>
          </a:p>
          <a:p>
            <a:pPr lvl="1" marL="931333" indent="-372533" algn="l">
              <a:buClr>
                <a:srgbClr val="000000"/>
              </a:buClr>
              <a:buSzPct val="100000"/>
              <a:buChar char="•"/>
              <a:defRPr sz="5100"/>
            </a:pPr>
            <a:r>
              <a:t>Graphlet Kernel</a:t>
            </a:r>
          </a:p>
          <a:p>
            <a:pPr lvl="1" marL="931333" indent="-372533" algn="l">
              <a:buClr>
                <a:srgbClr val="000000"/>
              </a:buClr>
              <a:buSzPct val="100000"/>
              <a:buChar char="•"/>
              <a:defRPr sz="5100"/>
            </a:pPr>
            <a:r>
              <a:t>WL Kernel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2. Traditional Methods for ML on Graphs"/>
          <p:cNvSpPr txBox="1"/>
          <p:nvPr/>
        </p:nvSpPr>
        <p:spPr>
          <a:xfrm>
            <a:off x="48832" y="110838"/>
            <a:ext cx="10104418" cy="1595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1828754">
              <a:lnSpc>
                <a:spcPct val="90000"/>
              </a:lnSpc>
              <a:defRPr b="1" spc="-135" sz="4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2. Traditional Methods for ML on Graphs</a:t>
            </a:r>
          </a:p>
        </p:txBody>
      </p:sp>
      <p:sp>
        <p:nvSpPr>
          <p:cNvPr id="303" name="선"/>
          <p:cNvSpPr/>
          <p:nvPr/>
        </p:nvSpPr>
        <p:spPr>
          <a:xfrm>
            <a:off x="99457" y="1176662"/>
            <a:ext cx="241850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4" name="선"/>
          <p:cNvSpPr/>
          <p:nvPr/>
        </p:nvSpPr>
        <p:spPr>
          <a:xfrm>
            <a:off x="99458" y="12908096"/>
            <a:ext cx="241850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5" name="Node-Level Features…"/>
          <p:cNvSpPr txBox="1"/>
          <p:nvPr/>
        </p:nvSpPr>
        <p:spPr>
          <a:xfrm>
            <a:off x="468052" y="1493111"/>
            <a:ext cx="9826481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72533" indent="-372533" algn="l">
              <a:buClr>
                <a:srgbClr val="000000"/>
              </a:buClr>
              <a:buSzPct val="100000"/>
              <a:buChar char="•"/>
              <a:defRPr b="1" sz="3200"/>
            </a:lvl1pPr>
            <a:lvl2pPr marL="931333" indent="-372533" algn="l">
              <a:buClr>
                <a:srgbClr val="000000"/>
              </a:buClr>
              <a:buSzPct val="100000"/>
              <a:buChar char="•"/>
              <a:defRPr sz="3200"/>
            </a:lvl2pPr>
          </a:lstStyle>
          <a:p>
            <a:pPr/>
            <a:r>
              <a:t>Node-Level Features</a:t>
            </a:r>
          </a:p>
          <a:p>
            <a:pPr lvl="1"/>
            <a:r>
              <a:t>Node degree</a:t>
            </a:r>
          </a:p>
        </p:txBody>
      </p:sp>
      <p:pic>
        <p:nvPicPr>
          <p:cNvPr id="306" name="스크린샷 2022-01-27 오후 6.03.00.png" descr="스크린샷 2022-01-27 오후 6.03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3416" y="2947759"/>
            <a:ext cx="15177168" cy="8189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2. Traditional Methods for Machine Learning in Graphs"/>
          <p:cNvSpPr txBox="1"/>
          <p:nvPr>
            <p:ph type="ctrTitle"/>
          </p:nvPr>
        </p:nvSpPr>
        <p:spPr>
          <a:xfrm>
            <a:off x="-94275" y="160858"/>
            <a:ext cx="11242139" cy="762978"/>
          </a:xfrm>
          <a:prstGeom prst="rect">
            <a:avLst/>
          </a:prstGeom>
        </p:spPr>
        <p:txBody>
          <a:bodyPr/>
          <a:lstStyle>
            <a:lvl1pPr>
              <a:defRPr spc="-104" sz="3500"/>
            </a:lvl1pPr>
          </a:lstStyle>
          <a:p>
            <a:pPr/>
            <a:r>
              <a:t>2. Traditional Methods for Machine Learning in Graphs</a:t>
            </a:r>
          </a:p>
        </p:txBody>
      </p:sp>
      <p:sp>
        <p:nvSpPr>
          <p:cNvPr id="309" name="• Node Degree 한계: 개별 노드의 중요성 정보를 포착할 수 없다. 이 방법은 모든 노드의 중요도는 동일함을 가정하고, 노드 간 차이는 오직 차수에 의해, 즉 몇 개의 엣지와 연결되었는지에만 의존할 뿐이다.…"/>
          <p:cNvSpPr txBox="1"/>
          <p:nvPr/>
        </p:nvSpPr>
        <p:spPr>
          <a:xfrm>
            <a:off x="363357" y="840838"/>
            <a:ext cx="23015418" cy="10435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  •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 Node Degree 한계: </a:t>
            </a:r>
            <a:r>
              <a:t>개별 노드의 중요성 정보를 포착할 수 없다. 이 방법은 모든 노드의 중요도는 동일함을 가정하고, 노드 간 차이는 오직 차수에 의해, 즉 몇 개의 엣지와 연결되었는지에만 의존할 뿐이다.</a:t>
            </a:r>
          </a:p>
          <a:p>
            <a:pPr algn="l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  <a:p>
            <a:pPr algn="l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  •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 Node Centrality</a:t>
            </a:r>
            <a:endParaRPr b="1"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algn="l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 b="1"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algn="l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      (1) Eigenvector Centrality</a:t>
            </a:r>
            <a:endParaRPr b="1"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algn="l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             Idea: </a:t>
            </a:r>
            <a:r>
              <a:t>중요한 노드한 노드와 더 많이 연결된 노드가 중요하다. (유명인사와 많이 알고 있는 사람이 중요한 사람)</a:t>
            </a:r>
          </a:p>
          <a:p>
            <a:pPr algn="l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                       </a:t>
            </a:r>
          </a:p>
          <a:p>
            <a:pPr algn="l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  <a:p>
            <a:pPr algn="l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  <a:p>
            <a:pPr algn="l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  <a:p>
            <a:pPr algn="l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10" name="Use of Eigenvector Centrality to Detect Graph Isomorphism"/>
          <p:cNvSpPr txBox="1"/>
          <p:nvPr/>
        </p:nvSpPr>
        <p:spPr>
          <a:xfrm>
            <a:off x="37964" y="13210153"/>
            <a:ext cx="5861547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1600">
                <a:latin typeface="Arial"/>
                <a:ea typeface="Arial"/>
                <a:cs typeface="Arial"/>
                <a:sym typeface="Arial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Use of Eigenvector Centrality to Detect Graph Isomorphism</a:t>
            </a:r>
          </a:p>
        </p:txBody>
      </p:sp>
      <p:pic>
        <p:nvPicPr>
          <p:cNvPr id="311" name="스크린샷 2022-01-27 오전 11.23.40.png" descr="스크린샷 2022-01-27 오전 11.23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8682" y="5142169"/>
            <a:ext cx="21846636" cy="1832611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• 여기서   는 이웃 노드의 집합 Analysis:    - 노드 v,t가 연결된 경우,  . O.W = 0   - Goal:   구하기, 즉 노드 v의 고유벡터 중심성 구하기.…"/>
          <p:cNvSpPr txBox="1"/>
          <p:nvPr/>
        </p:nvSpPr>
        <p:spPr>
          <a:xfrm>
            <a:off x="1371468" y="7377275"/>
            <a:ext cx="21641063" cy="4034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• 여기서 </a:t>
            </a:r>
            <a14:m>
              <m:oMath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는 이웃 노드의 집합</a:t>
            </a:r>
            <a:br/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Analysis</a:t>
            </a:r>
            <a:r>
              <a:t>: </a:t>
            </a:r>
            <a:br/>
            <a:r>
              <a:t>  - </a:t>
            </a:r>
            <a:r>
              <a:rPr>
                <a:solidFill>
                  <a:schemeClr val="accent5"/>
                </a:solidFill>
              </a:rPr>
              <a:t>노드 v,t가 연결된</a:t>
            </a:r>
            <a:r>
              <a:t> 경우, </a:t>
            </a:r>
            <a14:m>
              <m:oMath>
                <m:sSub>
                  <m:e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  <a:r>
              <a:t>. O.W = 0</a:t>
            </a:r>
            <a:br/>
            <a:r>
              <a:t>  - Goal: </a:t>
            </a:r>
            <a14:m>
              <m:oMath>
                <m:sSub>
                  <m:e>
                    <m:r>
                      <a:rPr xmlns:a="http://schemas.openxmlformats.org/drawingml/2006/main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</m:sub>
                </m:sSub>
              </m:oMath>
            </a14:m>
            <a:r>
              <a:t> 구하기, 즉 노드 v의 고유벡터 중심성 구하기.</a:t>
            </a:r>
          </a:p>
          <a:p>
            <a:pPr algn="l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     -  </a:t>
            </a:r>
            <a14:m>
              <m:oMath>
                <m:r>
                  <a:rPr xmlns:a="http://schemas.openxmlformats.org/drawingml/2006/main" sz="3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3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3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λ</m:t>
                </m:r>
                <m:r>
                  <a:rPr xmlns:a="http://schemas.openxmlformats.org/drawingml/2006/main" sz="3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에 대하여, A는 n,n 정방행렬인 인접행렬이고, x는 A의 고유 벡터, </a:t>
            </a:r>
            <a14:m>
              <m:oMath>
                <m:r>
                  <a:rPr xmlns:a="http://schemas.openxmlformats.org/drawingml/2006/main" sz="3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λ</m:t>
                </m:r>
              </m:oMath>
            </a14:m>
            <a:r>
              <a:t>는 고유치일 때, </a:t>
            </a:r>
            <a14:m>
              <m:oMath>
                <m:sSub>
                  <m:e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</m:sub>
                </m:sSub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λ</m:t>
                    </m:r>
                  </m:den>
                </m:f>
                <m:limLow>
                  <m:e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∑</m:t>
                    </m:r>
                  </m:e>
                  <m:lim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lim>
                </m:limLow>
                <m:sSub>
                  <m:e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sSub>
                  <m:e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</m:oMath>
            </a14:m>
            <a:r>
              <a:t> 이다. </a:t>
            </a:r>
            <a:br/>
            <a:r>
              <a:t>          - 여기서, </a:t>
            </a:r>
            <a14:m>
              <m:oMath>
                <m:sSub>
                  <m:e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</m:oMath>
            </a14:m>
            <a:r>
              <a:t>는 다른 노드 </a:t>
            </a:r>
            <a14:m>
              <m:oMath>
                <m:sSub>
                  <m:e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</m:e>
                  <m:sub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</m:oMath>
            </a14:m>
            <a:r>
              <a:t>에 대한 고유 벡터이다.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2. Traditional Methods for Machine Learning in Graphs"/>
          <p:cNvSpPr txBox="1"/>
          <p:nvPr>
            <p:ph type="ctrTitle"/>
          </p:nvPr>
        </p:nvSpPr>
        <p:spPr>
          <a:xfrm>
            <a:off x="-94275" y="160858"/>
            <a:ext cx="11242139" cy="762978"/>
          </a:xfrm>
          <a:prstGeom prst="rect">
            <a:avLst/>
          </a:prstGeom>
        </p:spPr>
        <p:txBody>
          <a:bodyPr/>
          <a:lstStyle>
            <a:lvl1pPr>
              <a:defRPr spc="-104" sz="3500"/>
            </a:lvl1pPr>
          </a:lstStyle>
          <a:p>
            <a:pPr/>
            <a:r>
              <a:t>2. Traditional Methods for Machine Learning in Graphs</a:t>
            </a:r>
          </a:p>
        </p:txBody>
      </p:sp>
      <p:sp>
        <p:nvSpPr>
          <p:cNvPr id="315" name="(2) Betweeness Centrality…"/>
          <p:cNvSpPr txBox="1"/>
          <p:nvPr/>
        </p:nvSpPr>
        <p:spPr>
          <a:xfrm>
            <a:off x="267281" y="975344"/>
            <a:ext cx="23438761" cy="12405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 b="1"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algn="l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      (2) Betweeness Centrality</a:t>
            </a:r>
            <a:endParaRPr b="1"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algn="l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             </a:t>
            </a:r>
          </a:p>
          <a:p>
            <a:pPr algn="l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       •  노드 간 최단 경로를 가지고 계산된다.</a:t>
            </a:r>
            <a:endParaRPr b="1"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algn="l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       </a:t>
            </a:r>
            <a:endParaRPr b="1"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algn="l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    </a:t>
            </a:r>
            <a:endParaRPr b="1"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algn="l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 b="1"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algn="l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 b="1"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algn="l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 b="1"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algn="l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 b="1"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algn="l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 b="1"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algn="l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 b="1"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algn="l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      (3) Closeness Centrality</a:t>
            </a:r>
            <a:b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</a:br>
            <a:endParaRPr b="1"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algn="l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        • </a:t>
            </a:r>
            <a:r>
              <a:t>중요한 노드일수록 다른 노드까지 도달하는 경로가 짧을 것이라는 가정</a:t>
            </a:r>
          </a:p>
        </p:txBody>
      </p:sp>
      <p:sp>
        <p:nvSpPr>
          <p:cNvPr id="316" name="• Intuition: A도시 중요성을 구할 때, A를 제외한 도시에 사는 사람들이 다른 도시로 이동할 때 얼마나 A를 거쳐가는가? → A 노드의 중요성은 그것이 아닌 X,Y 노드에 대해 X-Y의 최단 경로에 A가 포함되는 비율로 볼 수 있다."/>
          <p:cNvSpPr txBox="1"/>
          <p:nvPr/>
        </p:nvSpPr>
        <p:spPr>
          <a:xfrm>
            <a:off x="1527602" y="3642563"/>
            <a:ext cx="12175623" cy="2247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3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• Intuition:</a:t>
            </a:r>
            <a:r>
              <a:t> A도시 중요성을 구할 때, A를 제외한 도시에 사는 사람들이 다른 도시로 이동할 때 얼마나 A를 거쳐가는가? → A 노드의 중요성은 그것이 아닌 X,Y 노드에 대해 X-Y의 최단 경로에 A가 포함되는 비율로 볼 수 있다.</a:t>
            </a:r>
          </a:p>
        </p:txBody>
      </p:sp>
      <p:pic>
        <p:nvPicPr>
          <p:cNvPr id="317" name="스크린샷 2022-01-27 오전 11.40.20.png" descr="스크린샷 2022-01-27 오전 11.40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4417" y="2459984"/>
            <a:ext cx="8586066" cy="1538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스크린샷 2022-01-27 오전 11.42.23.png" descr="스크린샷 2022-01-27 오전 11.42.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24417" y="9445588"/>
            <a:ext cx="8586066" cy="2720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스크린샷 2022-01-27 오전 11.42.40.png" descr="스크린샷 2022-01-27 오전 11.42.4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41366" y="10430966"/>
            <a:ext cx="8586065" cy="183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스크린샷 2022-01-27 오후 5.52.27.png" descr="스크린샷 2022-01-27 오후 5.52.2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085274" y="4459351"/>
            <a:ext cx="8264350" cy="27205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2. Traditional Methods for Machine Learning in Graphs"/>
          <p:cNvSpPr txBox="1"/>
          <p:nvPr>
            <p:ph type="ctrTitle"/>
          </p:nvPr>
        </p:nvSpPr>
        <p:spPr>
          <a:xfrm>
            <a:off x="-94275" y="160858"/>
            <a:ext cx="11242139" cy="762978"/>
          </a:xfrm>
          <a:prstGeom prst="rect">
            <a:avLst/>
          </a:prstGeom>
        </p:spPr>
        <p:txBody>
          <a:bodyPr/>
          <a:lstStyle>
            <a:lvl1pPr>
              <a:defRPr spc="-104" sz="3500"/>
            </a:lvl1pPr>
          </a:lstStyle>
          <a:p>
            <a:pPr/>
            <a:r>
              <a:t>2. Traditional Methods for Machine Learning in Graphs</a:t>
            </a:r>
          </a:p>
        </p:txBody>
      </p:sp>
      <p:pic>
        <p:nvPicPr>
          <p:cNvPr id="323" name="스크린샷 2022-01-27 오후 1.34.21.png" descr="스크린샷 2022-01-27 오후 1.34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2131" y="4959806"/>
            <a:ext cx="11081709" cy="1680026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(3) Clustering Coefficient (결집계수)"/>
          <p:cNvSpPr txBox="1"/>
          <p:nvPr/>
        </p:nvSpPr>
        <p:spPr>
          <a:xfrm>
            <a:off x="400988" y="1397195"/>
            <a:ext cx="669874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/>
            </a:lvl1pPr>
          </a:lstStyle>
          <a:p>
            <a:pPr>
              <a:defRPr b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   (3) Clustering Coefficient (결집계수)</a:t>
            </a:r>
          </a:p>
        </p:txBody>
      </p:sp>
      <p:sp>
        <p:nvSpPr>
          <p:cNvPr id="325" name="(4) Graphlet"/>
          <p:cNvSpPr txBox="1"/>
          <p:nvPr/>
        </p:nvSpPr>
        <p:spPr>
          <a:xfrm>
            <a:off x="516278" y="7927974"/>
            <a:ext cx="271843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/>
            </a:lvl1pPr>
          </a:lstStyle>
          <a:p>
            <a:pPr>
              <a:defRPr b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   (4) Graphlet </a:t>
            </a:r>
          </a:p>
        </p:txBody>
      </p:sp>
      <p:sp>
        <p:nvSpPr>
          <p:cNvPr id="326" name="• 결집 계수 산식"/>
          <p:cNvSpPr txBox="1"/>
          <p:nvPr/>
        </p:nvSpPr>
        <p:spPr>
          <a:xfrm>
            <a:off x="1185872" y="2492854"/>
            <a:ext cx="21601580" cy="374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  • </a:t>
            </a:r>
            <a:r>
              <a:t>결집 계수 산식</a:t>
            </a:r>
            <a:br/>
            <a:br/>
            <a:r>
              <a:t>    </a:t>
            </a:r>
            <a:br/>
          </a:p>
          <a:p>
            <a:pPr algn="l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  <a:p>
            <a:pPr algn="l">
              <a:defRPr sz="3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br/>
          </a:p>
        </p:txBody>
      </p:sp>
      <p:sp>
        <p:nvSpPr>
          <p:cNvPr id="327" name="한 노드의 이웃 노드들이 얼마나 긴밀하게 연결되어 있는가를 나타낼 수 있는 척도"/>
          <p:cNvSpPr txBox="1"/>
          <p:nvPr/>
        </p:nvSpPr>
        <p:spPr>
          <a:xfrm>
            <a:off x="2258865" y="3176612"/>
            <a:ext cx="10950681" cy="532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1" sz="2700">
                <a:solidFill>
                  <a:srgbClr val="20212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한 노드의 </a:t>
            </a:r>
            <a:r>
              <a:t>이웃 노드들이 얼마나 긴밀하게 연결되어 있는가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를 나타낼 수 있는 척도</a:t>
            </a:r>
          </a:p>
        </p:txBody>
      </p:sp>
      <p:pic>
        <p:nvPicPr>
          <p:cNvPr id="328" name="스크린샷 2022-01-27 오후 12.07.05.png" descr="스크린샷 2022-01-27 오후 12.07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90853" y="4287761"/>
            <a:ext cx="8487120" cy="2944702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:  as the number of vertices"/>
          <p:cNvSpPr txBox="1"/>
          <p:nvPr/>
        </p:nvSpPr>
        <p:spPr>
          <a:xfrm>
            <a:off x="3535307" y="6943295"/>
            <a:ext cx="4548761" cy="537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700">
                <a:solidFill>
                  <a:srgbClr val="20212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14:m>
              <m:oMath>
                <m:sSub>
                  <m:e>
                    <m:r>
                      <a:rPr xmlns:a="http://schemas.openxmlformats.org/drawingml/2006/main" sz="3400" i="1">
                        <a:solidFill>
                          <a:srgbClr val="202121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3400" i="1">
                        <a:solidFill>
                          <a:srgbClr val="202121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  <a:r>
              <a:t>:  as the number of vertices</a:t>
            </a:r>
          </a:p>
        </p:txBody>
      </p:sp>
      <p:sp>
        <p:nvSpPr>
          <p:cNvPr id="330" name="Graphlets can be defined as small, connected, non-isomorphic, induced subgraphs of a large network."/>
          <p:cNvSpPr txBox="1"/>
          <p:nvPr/>
        </p:nvSpPr>
        <p:spPr>
          <a:xfrm>
            <a:off x="1836093" y="8794690"/>
            <a:ext cx="1519392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Graphlets</a:t>
            </a:r>
            <a:r>
              <a:t> can be defined as small, connected, non-isomorphic, induced subgraphs of a large network.</a:t>
            </a:r>
          </a:p>
        </p:txBody>
      </p:sp>
      <p:sp>
        <p:nvSpPr>
          <p:cNvPr id="331" name="https://docs.lib.purdue.edu/cgi/viewcontent.cgi?article=2207&amp;context=open_access_dissertations"/>
          <p:cNvSpPr txBox="1"/>
          <p:nvPr/>
        </p:nvSpPr>
        <p:spPr>
          <a:xfrm>
            <a:off x="13968842" y="13123949"/>
            <a:ext cx="10396500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https://docs.lib.purdue.edu/cgi/viewcontent.cgi?article=2207&amp;context=open_access_dissertations</a:t>
            </a:r>
          </a:p>
        </p:txBody>
      </p:sp>
      <p:pic>
        <p:nvPicPr>
          <p:cNvPr id="332" name="스크린샷 2022-01-27 오후 3.17.01.png" descr="스크린샷 2022-01-27 오후 3.17.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304345" y="8835143"/>
            <a:ext cx="6318436" cy="4221141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We use graphlets to obtain a node-level subgraph metric"/>
          <p:cNvSpPr txBox="1"/>
          <p:nvPr/>
        </p:nvSpPr>
        <p:spPr>
          <a:xfrm>
            <a:off x="2495559" y="9580415"/>
            <a:ext cx="696262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363A3D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We use graphlets to obtain a node-level subgraph metric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2. Traditional Methods for Machine Learning in Graphs"/>
          <p:cNvSpPr txBox="1"/>
          <p:nvPr>
            <p:ph type="ctrTitle"/>
          </p:nvPr>
        </p:nvSpPr>
        <p:spPr>
          <a:xfrm>
            <a:off x="-94275" y="160858"/>
            <a:ext cx="11242139" cy="762978"/>
          </a:xfrm>
          <a:prstGeom prst="rect">
            <a:avLst/>
          </a:prstGeom>
        </p:spPr>
        <p:txBody>
          <a:bodyPr/>
          <a:lstStyle>
            <a:lvl1pPr>
              <a:defRPr spc="-104" sz="3500"/>
            </a:lvl1pPr>
          </a:lstStyle>
          <a:p>
            <a:pPr/>
            <a:r>
              <a:t>2. Traditional Methods for Machine Learning in Graphs</a:t>
            </a:r>
          </a:p>
        </p:txBody>
      </p:sp>
      <p:sp>
        <p:nvSpPr>
          <p:cNvPr id="336" name="(5) Graplet Degree Vector (GDV)"/>
          <p:cNvSpPr txBox="1"/>
          <p:nvPr/>
        </p:nvSpPr>
        <p:spPr>
          <a:xfrm>
            <a:off x="400988" y="1397195"/>
            <a:ext cx="633755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/>
            </a:lvl1pPr>
          </a:lstStyle>
          <a:p>
            <a:pPr>
              <a:defRPr b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   (5) Graplet Degree Vector (GDV)</a:t>
            </a:r>
          </a:p>
        </p:txBody>
      </p:sp>
      <p:sp>
        <p:nvSpPr>
          <p:cNvPr id="337" name="• GDV counts #graphlet that a node touch or participates in  // unclear • GDV is a count vector of graphlets rooted at that given node"/>
          <p:cNvSpPr txBox="1"/>
          <p:nvPr/>
        </p:nvSpPr>
        <p:spPr>
          <a:xfrm>
            <a:off x="1259678" y="2492854"/>
            <a:ext cx="20944409" cy="914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700">
                <a:solidFill>
                  <a:srgbClr val="20212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•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GDV</a:t>
            </a:r>
            <a:r>
              <a:t> counts #graphlet that a node touch or participates in  // unclear</a:t>
            </a:r>
            <a:br/>
            <a:r>
              <a:t>• GDV is a count vector of graphlets rooted at that given node</a:t>
            </a:r>
          </a:p>
        </p:txBody>
      </p:sp>
      <p:pic>
        <p:nvPicPr>
          <p:cNvPr id="338" name="스크린샷 2022-01-27 오후 3.26.34.png" descr="스크린샷 2022-01-27 오후 3.26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35452" y="3880618"/>
            <a:ext cx="11002054" cy="3173361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A set of graphlet on two or three nodes"/>
          <p:cNvSpPr txBox="1"/>
          <p:nvPr/>
        </p:nvSpPr>
        <p:spPr>
          <a:xfrm>
            <a:off x="15593335" y="7091543"/>
            <a:ext cx="607356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700">
                <a:solidFill>
                  <a:schemeClr val="accent5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A set of graphlet on two or three nodes</a:t>
            </a:r>
          </a:p>
        </p:txBody>
      </p:sp>
      <p:pic>
        <p:nvPicPr>
          <p:cNvPr id="340" name="스크린샷 2022-01-27 오후 5.28.39.png" descr="스크린샷 2022-01-27 오후 5.28.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9268" y="8581707"/>
            <a:ext cx="15970059" cy="4966901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• 각 orbit position에서 node의 빈도에 대한 벡터를 의미"/>
          <p:cNvSpPr txBox="1"/>
          <p:nvPr/>
        </p:nvSpPr>
        <p:spPr>
          <a:xfrm>
            <a:off x="1386790" y="3457886"/>
            <a:ext cx="7454924" cy="507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592" u="sng">
                <a:latin typeface="Arial"/>
                <a:ea typeface="Arial"/>
                <a:cs typeface="Arial"/>
                <a:sym typeface="Arial"/>
              </a:defRPr>
            </a:pPr>
            <a:r>
              <a:rPr u="none"/>
              <a:t>• 각 orbit position에서</a:t>
            </a:r>
            <a:r>
              <a:t> node의 빈도에 대한 벡터를 의미</a:t>
            </a:r>
          </a:p>
        </p:txBody>
      </p:sp>
      <p:sp>
        <p:nvSpPr>
          <p:cNvPr id="342" name="➢ 3 가지 type을 고려할 수 있다"/>
          <p:cNvSpPr txBox="1"/>
          <p:nvPr/>
        </p:nvSpPr>
        <p:spPr>
          <a:xfrm>
            <a:off x="16462548" y="7637109"/>
            <a:ext cx="43351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592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u="sng"/>
            </a:pPr>
            <a:r>
              <a:rPr u="none"/>
              <a:t>➢ 3 가지 type을 고려할 수 있다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2. Traditional Methods for Machine Learning in Graphs"/>
          <p:cNvSpPr txBox="1"/>
          <p:nvPr>
            <p:ph type="ctrTitle"/>
          </p:nvPr>
        </p:nvSpPr>
        <p:spPr>
          <a:xfrm>
            <a:off x="-94275" y="160858"/>
            <a:ext cx="11242139" cy="762978"/>
          </a:xfrm>
          <a:prstGeom prst="rect">
            <a:avLst/>
          </a:prstGeom>
        </p:spPr>
        <p:txBody>
          <a:bodyPr/>
          <a:lstStyle>
            <a:lvl1pPr>
              <a:defRPr spc="-104" sz="3500"/>
            </a:lvl1pPr>
          </a:lstStyle>
          <a:p>
            <a:pPr/>
            <a:r>
              <a:t>2. Traditional Methods for Machine Learning in Graphs</a:t>
            </a:r>
          </a:p>
        </p:txBody>
      </p:sp>
      <p:sp>
        <p:nvSpPr>
          <p:cNvPr id="345" name="(6) Link-Level Features: Distance based feature"/>
          <p:cNvSpPr txBox="1"/>
          <p:nvPr/>
        </p:nvSpPr>
        <p:spPr>
          <a:xfrm>
            <a:off x="631569" y="1301119"/>
            <a:ext cx="869975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000"/>
            </a:pPr>
            <a:r>
              <a:t>(6) Link-Level Features: </a:t>
            </a:r>
            <a:r>
              <a:rPr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</a:rPr>
              <a:t>Distance based feature</a:t>
            </a:r>
          </a:p>
        </p:txBody>
      </p:sp>
      <p:sp>
        <p:nvSpPr>
          <p:cNvPr id="346" name="거리 기반 특징 중 하나인 Shortest path 거리를 알아보자. 이것은 가령, BH 간 연결 path 중 shortest 한 2를 특징으로서 추출하는 방법이다."/>
          <p:cNvSpPr txBox="1"/>
          <p:nvPr/>
        </p:nvSpPr>
        <p:spPr>
          <a:xfrm>
            <a:off x="1328708" y="2498810"/>
            <a:ext cx="21726584" cy="571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9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거리 기반 특징 중 하나인 Shortest path 거리를 알아보자. 이것은 가령, BH 간 연결 path 중 shortest 한 2를 특징으로서 추출하는 방법이다.</a:t>
            </a:r>
          </a:p>
        </p:txBody>
      </p:sp>
      <p:pic>
        <p:nvPicPr>
          <p:cNvPr id="347" name="스크린샷 2022-01-27 오후 3.37.16.png" descr="스크린샷 2022-01-27 오후 3.37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3765" y="4721476"/>
            <a:ext cx="14897101" cy="4660901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Limitation: 하지만 이 방법은 노드 간 연결 강도나 이웃 중첩 정도를 포착하지 못하는 한계가 있다."/>
          <p:cNvSpPr txBox="1"/>
          <p:nvPr/>
        </p:nvSpPr>
        <p:spPr>
          <a:xfrm>
            <a:off x="2650657" y="12180432"/>
            <a:ext cx="18343317" cy="664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4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Limitation: 하지만 이 방법은 노드 간 연결 강도나 이웃 중첩 정도를 포착하지 못하는 한계가 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2. Traditional Methods for Machine Learning in Graphs"/>
          <p:cNvSpPr txBox="1"/>
          <p:nvPr>
            <p:ph type="ctrTitle"/>
          </p:nvPr>
        </p:nvSpPr>
        <p:spPr>
          <a:xfrm>
            <a:off x="-94275" y="160858"/>
            <a:ext cx="11242139" cy="762978"/>
          </a:xfrm>
          <a:prstGeom prst="rect">
            <a:avLst/>
          </a:prstGeom>
        </p:spPr>
        <p:txBody>
          <a:bodyPr/>
          <a:lstStyle>
            <a:lvl1pPr>
              <a:defRPr spc="-104" sz="3500"/>
            </a:lvl1pPr>
          </a:lstStyle>
          <a:p>
            <a:pPr/>
            <a:r>
              <a:t>2. Traditional Methods for Machine Learning in Graphs</a:t>
            </a:r>
          </a:p>
        </p:txBody>
      </p:sp>
      <p:sp>
        <p:nvSpPr>
          <p:cNvPr id="351" name="(7) Link-Level Features: Local neighborhood overlap"/>
          <p:cNvSpPr txBox="1"/>
          <p:nvPr/>
        </p:nvSpPr>
        <p:spPr>
          <a:xfrm>
            <a:off x="631569" y="1301119"/>
            <a:ext cx="969492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000"/>
            </a:pPr>
            <a:r>
              <a:t>(7) Link-Level Features:</a:t>
            </a:r>
            <a:r>
              <a:rPr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</a:rPr>
              <a:t> Local neighborhood overlap</a:t>
            </a:r>
          </a:p>
        </p:txBody>
      </p:sp>
      <p:sp>
        <p:nvSpPr>
          <p:cNvPr id="352" name="한쌍의 노드 간 공통 이웃의 개수는 몇 개인가? → local neighborhood overlap 방식으로 특징 추출"/>
          <p:cNvSpPr txBox="1"/>
          <p:nvPr/>
        </p:nvSpPr>
        <p:spPr>
          <a:xfrm>
            <a:off x="1271062" y="2537073"/>
            <a:ext cx="15362614" cy="571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9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한쌍의 노드 간 공통 이웃의 개수는 몇 개인가? → local neighborhood overlap 방식으로 특징 추출</a:t>
            </a:r>
          </a:p>
        </p:txBody>
      </p:sp>
      <p:pic>
        <p:nvPicPr>
          <p:cNvPr id="353" name="스크린샷 2022-01-27 오후 3.39.09.png" descr="스크린샷 2022-01-27 오후 3.39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4970" y="4355832"/>
            <a:ext cx="16701597" cy="7766586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가장 단순한 방법"/>
          <p:cNvSpPr txBox="1"/>
          <p:nvPr/>
        </p:nvSpPr>
        <p:spPr>
          <a:xfrm>
            <a:off x="16214932" y="4721476"/>
            <a:ext cx="2874036" cy="571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9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가장 단순한 방법</a:t>
            </a:r>
          </a:p>
        </p:txBody>
      </p:sp>
      <p:sp>
        <p:nvSpPr>
          <p:cNvPr id="355" name="가장 단순한 방법 + 정규화"/>
          <p:cNvSpPr txBox="1"/>
          <p:nvPr/>
        </p:nvSpPr>
        <p:spPr>
          <a:xfrm>
            <a:off x="15189024" y="6174320"/>
            <a:ext cx="4369716" cy="571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9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가장 단순한 방법 + 정규화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2. Traditional Methods for Machine Learning in Graphs"/>
          <p:cNvSpPr txBox="1"/>
          <p:nvPr>
            <p:ph type="ctrTitle"/>
          </p:nvPr>
        </p:nvSpPr>
        <p:spPr>
          <a:xfrm>
            <a:off x="-94275" y="160858"/>
            <a:ext cx="11242139" cy="762978"/>
          </a:xfrm>
          <a:prstGeom prst="rect">
            <a:avLst/>
          </a:prstGeom>
        </p:spPr>
        <p:txBody>
          <a:bodyPr/>
          <a:lstStyle>
            <a:lvl1pPr>
              <a:defRPr spc="-104" sz="3500"/>
            </a:lvl1pPr>
          </a:lstStyle>
          <a:p>
            <a:pPr/>
            <a:r>
              <a:t>2. Traditional Methods for Machine Learning in Graphs</a:t>
            </a:r>
          </a:p>
        </p:txBody>
      </p:sp>
      <p:sp>
        <p:nvSpPr>
          <p:cNvPr id="358" name="(8) Link-Level Features: Adamic-Adar index in Local neighborhood overlap"/>
          <p:cNvSpPr txBox="1"/>
          <p:nvPr/>
        </p:nvSpPr>
        <p:spPr>
          <a:xfrm>
            <a:off x="631569" y="1301119"/>
            <a:ext cx="1350302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000"/>
            </a:pPr>
            <a:r>
              <a:t>(8) Link-Level Features: </a:t>
            </a:r>
            <a:r>
              <a:rPr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</a:rPr>
              <a:t>Adamic-Adar index </a:t>
            </a:r>
            <a:r>
              <a:rPr b="0"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in Local neighborhood overlap</a:t>
            </a:r>
          </a:p>
        </p:txBody>
      </p:sp>
      <p:sp>
        <p:nvSpPr>
          <p:cNvPr id="359" name="• Adamic-Adar index 방식은 실무에서 괜찮은 방법이고, 이것은 공유 이웃을 기반으로 노드의 근접성을 계산하는 방법이다."/>
          <p:cNvSpPr txBox="1"/>
          <p:nvPr/>
        </p:nvSpPr>
        <p:spPr>
          <a:xfrm>
            <a:off x="1988476" y="2671579"/>
            <a:ext cx="19624864" cy="571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9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• Adamic-Adar index 방식은 실무에서 괜찮은 방법이고, 이것은 공유 이웃을 기반으로 노드의 근접성을 계산하는 방법이다.</a:t>
            </a:r>
          </a:p>
        </p:txBody>
      </p:sp>
      <p:pic>
        <p:nvPicPr>
          <p:cNvPr id="360" name="스크린샷 2022-01-27 오후 3.40.56.png" descr="스크린샷 2022-01-27 오후 3.40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1457" y="3675362"/>
            <a:ext cx="10958902" cy="4250309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• Analysis:     (1) 임의의 두 노드 에 대하여, 그것의 이웃 집합  가 있을 때,   는 이 조건에 포함되는 노드 u 이다. (여러 개 있을 수 있음)…"/>
          <p:cNvSpPr txBox="1"/>
          <p:nvPr/>
        </p:nvSpPr>
        <p:spPr>
          <a:xfrm>
            <a:off x="1910420" y="8358288"/>
            <a:ext cx="20563160" cy="333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• Analysis:</a:t>
            </a:r>
            <a:br/>
            <a:br/>
            <a:r>
              <a:t>   (1) 임의의 두 노드</a:t>
            </a:r>
            <a14:m>
              <m:oMath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1,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2</m:t>
                </m:r>
              </m:oMath>
            </a14:m>
            <a:r>
              <a:t>에 대하여, 그것의 이웃 집합 </a:t>
            </a:r>
            <a14:m>
              <m:oMath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2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가 있을 때, </a:t>
            </a:r>
            <a14:m>
              <m:oMath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u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∈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2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는 이 조건에 포함되는 노드 u 이다. (여러 개 있을 수 있음)</a:t>
            </a:r>
          </a:p>
          <a:p>
            <a:pPr algn="l" defTabSz="457200">
              <a:defRPr sz="2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(2) 위 식의 </a:t>
            </a:r>
            <a14:m>
              <m:oMath>
                <m:sSub>
                  <m:e>
                    <m:r>
                      <a:rPr xmlns:a="http://schemas.openxmlformats.org/drawingml/2006/main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</m:sub>
                </m:sSub>
              </m:oMath>
            </a14:m>
            <a:r>
              <a:t>는 위 (1) 조건에 만족하는 u 노드의 인접 노드(이웃)의 개수이다.  </a:t>
            </a:r>
            <a:br/>
            <a:r>
              <a:t>   (3) </a:t>
            </a:r>
            <a:r>
              <a:rPr>
                <a:solidFill>
                  <a:schemeClr val="accent5">
                    <a:hueOff val="128995"/>
                    <a:satOff val="10158"/>
                    <a:lumOff val="-13824"/>
                  </a:schemeClr>
                </a:solidFill>
              </a:rPr>
              <a:t>두 노드 v1,v2의 공통 이웃 개수 ↑</a:t>
            </a:r>
            <a:r>
              <a:t> → Summation ↑ ☞ 유사도 증가</a:t>
            </a:r>
          </a:p>
          <a:p>
            <a:pPr algn="l" defTabSz="457200">
              <a:defRPr sz="2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 (4) </a:t>
            </a:r>
            <a:r>
              <a:rPr>
                <a:solidFill>
                  <a:schemeClr val="accent5">
                    <a:hueOff val="128995"/>
                    <a:satOff val="10158"/>
                    <a:lumOff val="-13824"/>
                  </a:schemeClr>
                </a:solidFill>
              </a:rPr>
              <a:t>u의 이웃 수 ↓</a:t>
            </a:r>
            <a:r>
              <a:t> → 분모 크기 ↓ ☞ 유사도 증가</a:t>
            </a:r>
          </a:p>
        </p:txBody>
      </p:sp>
      <p:sp>
        <p:nvSpPr>
          <p:cNvPr id="362" name="• Limitation     - 두 노드의 공통 이웃이 없는 경우, 이 측정 지표는 항상 0일 것. 하지만 이것은 unacceptable. 두 노드는 미래 시점에 연결될 수도 있음"/>
          <p:cNvSpPr txBox="1"/>
          <p:nvPr/>
        </p:nvSpPr>
        <p:spPr>
          <a:xfrm>
            <a:off x="1908684" y="12129329"/>
            <a:ext cx="20939328" cy="1447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• Limitation</a:t>
            </a:r>
            <a:br/>
            <a:r>
              <a:t>    - 두 노드의 공통 이웃이 없는 경우, 이 측정 지표는 항상 0일 것. 하지만 이것은 unacceptable. 두 노드는 미래 시점에 연결될 수도 있음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2. Traditional Methods for Machine Learning in Graphs"/>
          <p:cNvSpPr txBox="1"/>
          <p:nvPr>
            <p:ph type="ctrTitle"/>
          </p:nvPr>
        </p:nvSpPr>
        <p:spPr>
          <a:xfrm>
            <a:off x="-94275" y="160858"/>
            <a:ext cx="11242139" cy="762978"/>
          </a:xfrm>
          <a:prstGeom prst="rect">
            <a:avLst/>
          </a:prstGeom>
        </p:spPr>
        <p:txBody>
          <a:bodyPr/>
          <a:lstStyle>
            <a:lvl1pPr>
              <a:defRPr spc="-104" sz="3500"/>
            </a:lvl1pPr>
          </a:lstStyle>
          <a:p>
            <a:pPr/>
            <a:r>
              <a:t>2. Traditional Methods for Machine Learning in Graphs</a:t>
            </a:r>
          </a:p>
        </p:txBody>
      </p:sp>
      <p:sp>
        <p:nvSpPr>
          <p:cNvPr id="365" name="(9) Link-Level Features: Global neighborhood overlap"/>
          <p:cNvSpPr txBox="1"/>
          <p:nvPr/>
        </p:nvSpPr>
        <p:spPr>
          <a:xfrm>
            <a:off x="631569" y="1301119"/>
            <a:ext cx="97025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000"/>
            </a:pPr>
            <a:r>
              <a:t>(9) Link-Level Features:</a:t>
            </a:r>
            <a:r>
              <a:rPr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</a:rPr>
              <a:t> </a:t>
            </a:r>
            <a:r>
              <a:rPr b="0"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Global neighborhood overlap</a:t>
            </a:r>
          </a:p>
        </p:txBody>
      </p:sp>
      <p:sp>
        <p:nvSpPr>
          <p:cNvPr id="366" name="• Motivation: 앞에서 보았던 Local Neighborhood overlap 방법의 한계는 그래프 내 nodes 간 one-hop 만을 탐색하기 때문. 그러면, 임의의 노드의…"/>
          <p:cNvSpPr txBox="1"/>
          <p:nvPr/>
        </p:nvSpPr>
        <p:spPr>
          <a:xfrm>
            <a:off x="1230731" y="2300703"/>
            <a:ext cx="22684917" cy="1040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•</a:t>
            </a:r>
            <a:r>
              <a:rPr b="1"/>
              <a:t> Motivation:</a:t>
            </a:r>
            <a:r>
              <a:t> 앞에서 보았던 Local Neighborhood overlap 방법의 한계는 그래프 내 nodes 간 one-hop 만을 탐색하기 때문. 그러면, 임의의 노드의</a:t>
            </a:r>
          </a:p>
          <a:p>
            <a:pPr algn="l" defTabSz="457200">
              <a:defRPr sz="2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two-hops 이상 거리에 있는 이웃 노드를 탐색하면 어떨까?</a:t>
            </a:r>
          </a:p>
        </p:txBody>
      </p:sp>
      <p:sp>
        <p:nvSpPr>
          <p:cNvPr id="367" name="Katz Index"/>
          <p:cNvSpPr txBox="1"/>
          <p:nvPr/>
        </p:nvSpPr>
        <p:spPr>
          <a:xfrm>
            <a:off x="1242441" y="4062105"/>
            <a:ext cx="186372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29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Katz Index</a:t>
            </a:r>
          </a:p>
        </p:txBody>
      </p:sp>
      <p:sp>
        <p:nvSpPr>
          <p:cNvPr id="368" name="• 주어진 a pair of nodes 사이의 모든 가능한 path의 길이의 개수를 count ☞ 주어진 그래프 내의 edge를 모두 활용"/>
          <p:cNvSpPr txBox="1"/>
          <p:nvPr/>
        </p:nvSpPr>
        <p:spPr>
          <a:xfrm>
            <a:off x="1466109" y="5173314"/>
            <a:ext cx="22752186" cy="101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• 주어진 a pair of nodes 사이의 모든 가능한 path의 길이의 개수를 count ☞ </a:t>
            </a:r>
            <a:r>
              <a:rPr b="1"/>
              <a:t>주어진 그래프 내의 edge를 모두 활용</a:t>
            </a:r>
            <a:br>
              <a:rPr b="1"/>
            </a:br>
          </a:p>
        </p:txBody>
      </p:sp>
      <p:pic>
        <p:nvPicPr>
          <p:cNvPr id="369" name="스크린샷 2022-01-27 오후 4.05.08.png" descr="스크린샷 2022-01-27 오후 4.05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4007" y="6373863"/>
            <a:ext cx="14175986" cy="37305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선"/>
          <p:cNvSpPr/>
          <p:nvPr/>
        </p:nvSpPr>
        <p:spPr>
          <a:xfrm>
            <a:off x="99457" y="1176662"/>
            <a:ext cx="241850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5" name="선"/>
          <p:cNvSpPr/>
          <p:nvPr/>
        </p:nvSpPr>
        <p:spPr>
          <a:xfrm>
            <a:off x="99458" y="12908096"/>
            <a:ext cx="241850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66" name="스크린샷 2022-01-25 오후 11.45.06.png" descr="스크린샷 2022-01-25 오후 11.45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278" y="13010066"/>
            <a:ext cx="1136413" cy="600676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1. Machine Learning with Graphs"/>
          <p:cNvSpPr txBox="1"/>
          <p:nvPr/>
        </p:nvSpPr>
        <p:spPr>
          <a:xfrm>
            <a:off x="-198151" y="110838"/>
            <a:ext cx="8547089" cy="159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1828754">
              <a:lnSpc>
                <a:spcPct val="90000"/>
              </a:lnSpc>
              <a:defRPr b="1" spc="-135" sz="4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1. Machine Learning with Graphs</a:t>
            </a:r>
          </a:p>
        </p:txBody>
      </p:sp>
      <p:pic>
        <p:nvPicPr>
          <p:cNvPr id="168" name="스크린샷 2022-01-26 오후 11.13.18.png" descr="스크린샷 2022-01-26 오후 11.13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9093" y="2038808"/>
            <a:ext cx="14505814" cy="4397795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그래프 데이터는 기존에 ML/DL에서 사용해오던 데이터와 다르다!…"/>
          <p:cNvSpPr txBox="1"/>
          <p:nvPr/>
        </p:nvSpPr>
        <p:spPr>
          <a:xfrm>
            <a:off x="529129" y="7667749"/>
            <a:ext cx="23325743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72533" indent="-372533" algn="l">
              <a:buClr>
                <a:srgbClr val="000000"/>
              </a:buClr>
              <a:buSzPct val="100000"/>
              <a:buChar char="•"/>
              <a:defRPr sz="3200"/>
            </a:pPr>
            <a:r>
              <a:t>그래프 데이터는 기존에 ML/DL에서 사용해오던 데이터와 다르다!</a:t>
            </a:r>
          </a:p>
          <a:p>
            <a:pPr algn="l">
              <a:defRPr sz="3200"/>
            </a:pPr>
          </a:p>
          <a:p>
            <a:pPr marL="372533" indent="-372533" algn="l">
              <a:buClr>
                <a:srgbClr val="000000"/>
              </a:buClr>
              <a:buSzPct val="100000"/>
              <a:buChar char="•"/>
              <a:defRPr sz="3200"/>
            </a:pPr>
            <a:r>
              <a:t>Image, Text, Audio 등은 모두 격자 위에서 표현되어지는 (유클리드 공간 위에서 표현되어지는) 종류의 데이터다.</a:t>
            </a:r>
          </a:p>
          <a:p>
            <a:pPr algn="l">
              <a:defRPr sz="3200"/>
            </a:pPr>
          </a:p>
          <a:p>
            <a:pPr marL="372533" indent="-372533" algn="l">
              <a:buClr>
                <a:srgbClr val="000000"/>
              </a:buClr>
              <a:buSzPct val="100000"/>
              <a:buChar char="•"/>
              <a:defRPr sz="3200"/>
            </a:pPr>
            <a:r>
              <a:t>하지만 그래프는 그렇지 않다. 이것은 격자 위에서, 유클리드 공간 위에서 표현되어지는 그런 종류의 데이터가 아니다. 즉, 비유클리드 공간 위에서 표현되어질 수 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2. Traditional Methods for Machine Learning in Graphs"/>
          <p:cNvSpPr txBox="1"/>
          <p:nvPr>
            <p:ph type="ctrTitle"/>
          </p:nvPr>
        </p:nvSpPr>
        <p:spPr>
          <a:xfrm>
            <a:off x="-94275" y="160858"/>
            <a:ext cx="11242139" cy="762978"/>
          </a:xfrm>
          <a:prstGeom prst="rect">
            <a:avLst/>
          </a:prstGeom>
        </p:spPr>
        <p:txBody>
          <a:bodyPr/>
          <a:lstStyle>
            <a:lvl1pPr>
              <a:defRPr spc="-104" sz="3500"/>
            </a:lvl1pPr>
          </a:lstStyle>
          <a:p>
            <a:pPr/>
            <a:r>
              <a:t>2. Traditional Methods for Machine Learning in Graphs</a:t>
            </a:r>
          </a:p>
        </p:txBody>
      </p:sp>
      <p:sp>
        <p:nvSpPr>
          <p:cNvPr id="372" name="(9) Link-Level Features: Global neighborhood overlap"/>
          <p:cNvSpPr txBox="1"/>
          <p:nvPr/>
        </p:nvSpPr>
        <p:spPr>
          <a:xfrm>
            <a:off x="631569" y="1301119"/>
            <a:ext cx="97025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000"/>
            </a:pPr>
            <a:r>
              <a:t>(9) Link-Level Features:</a:t>
            </a:r>
            <a:r>
              <a:rPr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</a:rPr>
              <a:t> </a:t>
            </a:r>
            <a:r>
              <a:rPr b="0"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Global neighborhood overlap</a:t>
            </a:r>
          </a:p>
        </p:txBody>
      </p:sp>
      <p:sp>
        <p:nvSpPr>
          <p:cNvPr id="373" name="Katz Index"/>
          <p:cNvSpPr txBox="1"/>
          <p:nvPr/>
        </p:nvSpPr>
        <p:spPr>
          <a:xfrm>
            <a:off x="1146365" y="2300703"/>
            <a:ext cx="186372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29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Katz Index</a:t>
            </a:r>
          </a:p>
        </p:txBody>
      </p:sp>
      <p:sp>
        <p:nvSpPr>
          <p:cNvPr id="374" name="• 주어진 a pair of nodes 사이의 모든 가능한 path의 길이의 개수를 count ☞ 주어진 그래프 내의 edge를 모두 활용…"/>
          <p:cNvSpPr txBox="1"/>
          <p:nvPr/>
        </p:nvSpPr>
        <p:spPr>
          <a:xfrm>
            <a:off x="1350818" y="3224086"/>
            <a:ext cx="22752186" cy="5141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• 주어진 a pair of nodes 사이의 모든 가능한 path의 길이의 개수를 count ☞ </a:t>
            </a:r>
            <a:r>
              <a:rPr b="1"/>
              <a:t>주어진 그래프 내의 edge를 모두 활용</a:t>
            </a:r>
            <a:br>
              <a:rPr b="1"/>
            </a:br>
            <a:r>
              <a:rPr b="1"/>
              <a:t>    </a:t>
            </a:r>
            <a:endParaRPr b="1"/>
          </a:p>
          <a:p>
            <a:pPr algn="l" defTabSz="457200">
              <a:defRPr sz="2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• 그런데, 이 Katz Index를 어떻게 계산할 수 있을까? Goal: Show you </a:t>
            </a:r>
            <a14:m>
              <m:oMath>
                <m:sSup>
                  <m:e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p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</m:oMath>
            </a14:m>
            <a:br>
              <a:rPr b="1"/>
            </a:br>
            <a:br>
              <a:rPr b="1"/>
            </a:br>
            <a:r>
              <a:rPr b="1"/>
              <a:t>• Adjacency Matrix 방법을 상기해보자. 임의의 두 노드 u,v에 대하여, </a:t>
            </a:r>
            <a14:m>
              <m:oMath>
                <m:r>
                  <a:rPr xmlns:a="http://schemas.openxmlformats.org/drawingml/2006/main" sz="3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u</m:t>
                </m:r>
                <m:r>
                  <a:rPr xmlns:a="http://schemas.openxmlformats.org/drawingml/2006/main" sz="3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∈</m:t>
                </m:r>
                <m:r>
                  <a:rPr xmlns:a="http://schemas.openxmlformats.org/drawingml/2006/main" sz="3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3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3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rPr b="1"/>
              <a:t> 이면, </a:t>
            </a:r>
            <a14:m>
              <m:oMath>
                <m:sSub>
                  <m:e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</m:sub>
                </m:sSub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  <a:r>
              <a:rPr b="1"/>
              <a:t> 이었다.</a:t>
            </a:r>
            <a:endParaRPr b="1"/>
          </a:p>
          <a:p>
            <a:pPr algn="l" defTabSz="457200">
              <a:defRPr sz="2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   동일하게, 임의의 두 노드 u,v 사이의 path 길이를 K라고 할 때,  </a:t>
            </a:r>
            <a:r>
              <a:rPr>
                <a:solidFill>
                  <a:schemeClr val="accent5"/>
                </a:solidFill>
              </a:rPr>
              <a:t>그 K 길이를 갖는 path의 개수</a:t>
            </a:r>
            <a:r>
              <a:rPr b="1"/>
              <a:t>를 </a:t>
            </a:r>
            <a14:m>
              <m:oMath>
                <m:sSubSup>
                  <m:e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</m:sub>
                  <m:sup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sup>
                </m:sSubSup>
              </m:oMath>
            </a14:m>
            <a:r>
              <a:rPr b="1"/>
              <a:t> 라고 해보자.</a:t>
            </a:r>
            <a:endParaRPr b="1"/>
          </a:p>
          <a:p>
            <a:pPr algn="l" defTabSz="457200">
              <a:defRPr sz="2900">
                <a:latin typeface="Times Roman"/>
                <a:ea typeface="Times Roman"/>
                <a:cs typeface="Times Roman"/>
                <a:sym typeface="Times Roman"/>
              </a:defRPr>
            </a:pPr>
            <a:endParaRPr b="1"/>
          </a:p>
          <a:p>
            <a:pPr algn="l" defTabSz="457200">
              <a:defRPr sz="2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    오른쪽 예시와 같이, 모든 노드 간 path 에서 길이(K)가 1 일 때, path에 대한 adj mat는 그 아래와 같이 표현될 수 있다.</a:t>
            </a:r>
            <a:endParaRPr b="1"/>
          </a:p>
          <a:p>
            <a:pPr algn="l" defTabSz="457200">
              <a:defRPr sz="2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     이것은 이전에 보았던 adj mat와 동일한 것이다: </a:t>
            </a:r>
            <a14:m>
              <m:oMath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sup>
                </m:sSup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p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sup>
                </m:sSup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rPr b="1"/>
              <a:t> </a:t>
            </a:r>
            <a14:m>
              <m:oMath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p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endParaRPr b="1"/>
          </a:p>
          <a:p>
            <a:pPr algn="l" defTabSz="457200">
              <a:defRPr sz="2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    </a:t>
            </a:r>
            <a:br>
              <a:rPr b="1"/>
            </a:br>
          </a:p>
        </p:txBody>
      </p:sp>
      <p:pic>
        <p:nvPicPr>
          <p:cNvPr id="375" name="스크린샷 2022-01-27 오후 4.07.55.png" descr="스크린샷 2022-01-27 오후 4.07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06288" y="6854187"/>
            <a:ext cx="4462599" cy="2469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스크린샷 2022-01-27 오후 4.08.02.png" descr="스크린샷 2022-01-27 오후 4.08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60320" y="9762573"/>
            <a:ext cx="4354534" cy="3407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2. Traditional Methods for Machine Learning in Graphs"/>
          <p:cNvSpPr txBox="1"/>
          <p:nvPr>
            <p:ph type="ctrTitle"/>
          </p:nvPr>
        </p:nvSpPr>
        <p:spPr>
          <a:xfrm>
            <a:off x="-94275" y="160858"/>
            <a:ext cx="11242139" cy="762978"/>
          </a:xfrm>
          <a:prstGeom prst="rect">
            <a:avLst/>
          </a:prstGeom>
        </p:spPr>
        <p:txBody>
          <a:bodyPr/>
          <a:lstStyle>
            <a:lvl1pPr>
              <a:defRPr spc="-104" sz="3500"/>
            </a:lvl1pPr>
          </a:lstStyle>
          <a:p>
            <a:pPr/>
            <a:r>
              <a:t>2. Traditional Methods for Machine Learning in Graphs</a:t>
            </a:r>
          </a:p>
        </p:txBody>
      </p:sp>
      <p:sp>
        <p:nvSpPr>
          <p:cNvPr id="379" name="(9) Link-Level Features: Global neighborhood overlap"/>
          <p:cNvSpPr txBox="1"/>
          <p:nvPr/>
        </p:nvSpPr>
        <p:spPr>
          <a:xfrm>
            <a:off x="631569" y="1301119"/>
            <a:ext cx="97025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000"/>
            </a:pPr>
            <a:r>
              <a:t>(9) Link-Level Features:</a:t>
            </a:r>
            <a:r>
              <a:rPr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</a:rPr>
              <a:t> </a:t>
            </a:r>
            <a:r>
              <a:rPr b="0"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Global neighborhood overlap</a:t>
            </a:r>
          </a:p>
        </p:txBody>
      </p:sp>
      <p:sp>
        <p:nvSpPr>
          <p:cNvPr id="380" name="Katz Index"/>
          <p:cNvSpPr txBox="1"/>
          <p:nvPr/>
        </p:nvSpPr>
        <p:spPr>
          <a:xfrm>
            <a:off x="1146365" y="2300703"/>
            <a:ext cx="186372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29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Katz Index</a:t>
            </a:r>
          </a:p>
        </p:txBody>
      </p:sp>
      <p:sp>
        <p:nvSpPr>
          <p:cNvPr id="381" name="• 그러면, K=2 인 경우는 어떻게 구할까? (Goal: Show you   )"/>
          <p:cNvSpPr txBox="1"/>
          <p:nvPr/>
        </p:nvSpPr>
        <p:spPr>
          <a:xfrm>
            <a:off x="1350818" y="3357153"/>
            <a:ext cx="22752186" cy="571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• 그러면, K=2 인 경우는 어떻게 구할까? (Goal: Show you  </a:t>
            </a:r>
            <a14:m>
              <m:oMath>
                <m:sSup>
                  <m:e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p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)</a:t>
            </a:r>
          </a:p>
        </p:txBody>
      </p:sp>
      <p:sp>
        <p:nvSpPr>
          <p:cNvPr id="382" name="step1) K=1인 경우의 경로 행렬(K)을 구한다. 그런데 K=1인 경우의 경로 행렬은 K=1인 경우의 인접 행렬과 동일하다.…"/>
          <p:cNvSpPr txBox="1"/>
          <p:nvPr/>
        </p:nvSpPr>
        <p:spPr>
          <a:xfrm>
            <a:off x="1689185" y="4223670"/>
            <a:ext cx="22752186" cy="1042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step1) K=1인 경우의 경로 행렬(K)을 구한다. 그런데 K=1인 경우의 경로 행렬은 K=1인 경우의 인접 행렬과 동일하다. </a:t>
            </a:r>
            <a14:m>
              <m:oMath>
                <m:sSup>
                  <m:e>
                    <m:r>
                      <a:rPr xmlns:a="http://schemas.openxmlformats.org/drawingml/2006/main" sz="3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p>
                    <m:r>
                      <a:rPr xmlns:a="http://schemas.openxmlformats.org/drawingml/2006/main" sz="3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3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3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p>
                    <m:r>
                      <a:rPr xmlns:a="http://schemas.openxmlformats.org/drawingml/2006/main" sz="3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</m:oMath>
            </a14:m>
          </a:p>
          <a:p>
            <a:pPr algn="l" defTabSz="457200">
              <a:defRPr sz="2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step2) K=2인 경우를 구하기 위해, </a:t>
            </a:r>
            <a14:m>
              <m:oMath>
                <m:sSubSup>
                  <m:e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</m:sub>
                  <m:sup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Sup>
                  <m:e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  <m:sup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*</m:t>
                </m:r>
                <m:sSubSup>
                  <m:e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</m:sub>
                  <m:sup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</m:oMath>
            </a14:m>
            <a:r>
              <a:t> 를 계산한다.</a:t>
            </a:r>
          </a:p>
        </p:txBody>
      </p:sp>
      <p:pic>
        <p:nvPicPr>
          <p:cNvPr id="383" name="스크린샷 2022-01-27 오후 4.16.35.png" descr="스크린샷 2022-01-27 오후 4.16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8811" y="8996189"/>
            <a:ext cx="15316201" cy="422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스크린샷 2022-01-27 오후 4.21.24.png" descr="스크린샷 2022-01-27 오후 4.21.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91464" y="5561713"/>
            <a:ext cx="5401072" cy="27499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스크린샷 2022-01-27 오후 4.07.55.png" descr="스크린샷 2022-01-27 오후 4.07.5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38214" y="7004436"/>
            <a:ext cx="4462600" cy="24693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2. Traditional Methods for Machine Learning in Graphs"/>
          <p:cNvSpPr txBox="1"/>
          <p:nvPr>
            <p:ph type="ctrTitle"/>
          </p:nvPr>
        </p:nvSpPr>
        <p:spPr>
          <a:xfrm>
            <a:off x="-94275" y="160858"/>
            <a:ext cx="11242139" cy="762978"/>
          </a:xfrm>
          <a:prstGeom prst="rect">
            <a:avLst/>
          </a:prstGeom>
        </p:spPr>
        <p:txBody>
          <a:bodyPr/>
          <a:lstStyle>
            <a:lvl1pPr>
              <a:defRPr spc="-104" sz="3500"/>
            </a:lvl1pPr>
          </a:lstStyle>
          <a:p>
            <a:pPr/>
            <a:r>
              <a:t>2. Traditional Methods for Machine Learning in Graphs</a:t>
            </a:r>
          </a:p>
        </p:txBody>
      </p:sp>
      <p:sp>
        <p:nvSpPr>
          <p:cNvPr id="388" name="(10) Graph-Level Features and Graph Kernels"/>
          <p:cNvSpPr txBox="1"/>
          <p:nvPr/>
        </p:nvSpPr>
        <p:spPr>
          <a:xfrm>
            <a:off x="631569" y="1301119"/>
            <a:ext cx="838047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/>
            </a:lvl1pPr>
          </a:lstStyle>
          <a:p>
            <a:pPr/>
            <a:r>
              <a:t>(10) Graph-Level Features and Graph Kernels</a:t>
            </a:r>
          </a:p>
        </p:txBody>
      </p:sp>
      <p:pic>
        <p:nvPicPr>
          <p:cNvPr id="389" name="스크린샷 2022-01-27 오후 4.25.34.png" descr="스크린샷 2022-01-27 오후 4.25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2578" y="3303698"/>
            <a:ext cx="12298844" cy="7108604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• 전체 그래프의 구조의 특징을 얻는 방법을 알아보자. 아래는 1 개의 엣지로 이어진 2 개의 서브 그래프다."/>
          <p:cNvSpPr txBox="1"/>
          <p:nvPr/>
        </p:nvSpPr>
        <p:spPr>
          <a:xfrm>
            <a:off x="3698740" y="11647116"/>
            <a:ext cx="16986519" cy="571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9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• 전체 그래프의 구조의 특징을 얻는 방법을 알아보자. 아래는 1 개의 엣지로 이어진 2 개의 서브 그래프다.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2. Traditional Methods for Machine Learning in Graphs"/>
          <p:cNvSpPr txBox="1"/>
          <p:nvPr>
            <p:ph type="ctrTitle"/>
          </p:nvPr>
        </p:nvSpPr>
        <p:spPr>
          <a:xfrm>
            <a:off x="-94275" y="160858"/>
            <a:ext cx="11242139" cy="762978"/>
          </a:xfrm>
          <a:prstGeom prst="rect">
            <a:avLst/>
          </a:prstGeom>
        </p:spPr>
        <p:txBody>
          <a:bodyPr/>
          <a:lstStyle>
            <a:lvl1pPr>
              <a:defRPr spc="-104" sz="3500"/>
            </a:lvl1pPr>
          </a:lstStyle>
          <a:p>
            <a:pPr/>
            <a:r>
              <a:t>2. Traditional Methods for Machine Learning in Graphs</a:t>
            </a:r>
          </a:p>
        </p:txBody>
      </p:sp>
      <p:sp>
        <p:nvSpPr>
          <p:cNvPr id="393" name="(10) Graph-Level Features and Graph Kernels : Graph Kernel"/>
          <p:cNvSpPr txBox="1"/>
          <p:nvPr/>
        </p:nvSpPr>
        <p:spPr>
          <a:xfrm>
            <a:off x="631569" y="1301119"/>
            <a:ext cx="1114425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/>
            </a:lvl1pPr>
          </a:lstStyle>
          <a:p>
            <a:pPr/>
            <a:r>
              <a:t>(10) Graph-Level Features and Graph Kernels : Graph Kernel</a:t>
            </a:r>
          </a:p>
        </p:txBody>
      </p:sp>
      <p:sp>
        <p:nvSpPr>
          <p:cNvPr id="394" name="• Graph Kernel? Measure similarity btn two graphs"/>
          <p:cNvSpPr txBox="1"/>
          <p:nvPr/>
        </p:nvSpPr>
        <p:spPr>
          <a:xfrm>
            <a:off x="1476830" y="2799899"/>
            <a:ext cx="905713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000"/>
            </a:pPr>
            <a:r>
              <a:t>• Graph Kernel?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Measure similarity btn two graphs</a:t>
            </a:r>
          </a:p>
        </p:txBody>
      </p:sp>
      <p:sp>
        <p:nvSpPr>
          <p:cNvPr id="395" name="• Graph Kernel의 속성"/>
          <p:cNvSpPr txBox="1"/>
          <p:nvPr/>
        </p:nvSpPr>
        <p:spPr>
          <a:xfrm>
            <a:off x="1488539" y="4298679"/>
            <a:ext cx="393077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000"/>
            </a:pPr>
            <a:r>
              <a:t>• Graph Kernel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의 속성</a:t>
            </a:r>
          </a:p>
        </p:txBody>
      </p:sp>
      <p:sp>
        <p:nvSpPr>
          <p:cNvPr id="396" name="• 커널 행렬   은 항상 양의 고유값을 갖는다. (semidefinite) → 대칭행렬 // K는 커널 행렬, k는 실수인 커널 값"/>
          <p:cNvSpPr txBox="1"/>
          <p:nvPr/>
        </p:nvSpPr>
        <p:spPr>
          <a:xfrm>
            <a:off x="2307284" y="5059056"/>
            <a:ext cx="19361850" cy="677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000"/>
            </a:pPr>
            <a:r>
              <a:t>•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 커널 행렬 </a:t>
            </a:r>
            <a14:m>
              <m:oMath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p>
                  <m:e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e>
                  <m:sup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sSub>
                  <m:e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e>
                  <m:sub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xmlns:a="http://schemas.openxmlformats.org/drawingml/2006/mai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e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p>
                        <m:r>
                          <a:rPr xmlns:a="http://schemas.openxmlformats.org/drawingml/2006/mai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sub>
                </m:sSub>
              </m:oMath>
            </a14:m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 은 항상 양의 고유값을 갖는다. (semidefinite) → 대칭행렬 // K는 커널 행렬, k는 실수인 커널 값</a:t>
            </a:r>
          </a:p>
        </p:txBody>
      </p:sp>
      <p:sp>
        <p:nvSpPr>
          <p:cNvPr id="397" name="Kernel methods refer to machine learning algorithms that learn by comparing pairs of data points using particular similarity measures"/>
          <p:cNvSpPr txBox="1"/>
          <p:nvPr/>
        </p:nvSpPr>
        <p:spPr>
          <a:xfrm>
            <a:off x="4335719" y="3657239"/>
            <a:ext cx="1389752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Kernel methods</a:t>
            </a:r>
            <a:r>
              <a:t> refer to machine learning algorithms that </a:t>
            </a:r>
            <a:r>
              <a:rPr>
                <a:solidFill>
                  <a:schemeClr val="accent3">
                    <a:hueOff val="552055"/>
                    <a:lumOff val="-12548"/>
                  </a:schemeClr>
                </a:solidFill>
              </a:rPr>
              <a:t>learn by comparing </a:t>
            </a:r>
            <a:r>
              <a:rPr>
                <a:solidFill>
                  <a:schemeClr val="accent5"/>
                </a:solidFill>
              </a:rPr>
              <a:t>pairs of</a:t>
            </a:r>
            <a:r>
              <a:t> </a:t>
            </a:r>
            <a:r>
              <a:rPr b="1"/>
              <a:t>data points</a:t>
            </a:r>
            <a:r>
              <a:t> using particular similarity measures</a:t>
            </a:r>
          </a:p>
        </p:txBody>
      </p:sp>
      <p:sp>
        <p:nvSpPr>
          <p:cNvPr id="398" name="•"/>
          <p:cNvSpPr txBox="1"/>
          <p:nvPr/>
        </p:nvSpPr>
        <p:spPr>
          <a:xfrm>
            <a:off x="2268853" y="5797459"/>
            <a:ext cx="5916779" cy="677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000"/>
            </a:pPr>
            <a:r>
              <a:t>•</a:t>
            </a:r>
            <a14:m>
              <m:oMath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∃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ϕ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p>
                  <m:e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e>
                  <m:sup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ϕ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sSup>
                  <m:e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e>
                  <m:sup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p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ϕ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e>
                  <m:sup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</p:txBody>
      </p:sp>
      <p:sp>
        <p:nvSpPr>
          <p:cNvPr id="399" name="-   is a feature representation…"/>
          <p:cNvSpPr txBox="1"/>
          <p:nvPr/>
        </p:nvSpPr>
        <p:spPr>
          <a:xfrm>
            <a:off x="2768259" y="6535863"/>
            <a:ext cx="5226845" cy="863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latin typeface="Times Roman"/>
                <a:ea typeface="Times Roman"/>
                <a:cs typeface="Times Roman"/>
                <a:sym typeface="Times Roman"/>
              </a:defRPr>
            </a:pPr>
            <a:r>
              <a:t>- </a:t>
            </a:r>
            <a14:m>
              <m:oMath>
                <m:r>
                  <a:rPr xmlns:a="http://schemas.openxmlformats.org/drawingml/2006/main" sz="2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ϕ</m:t>
                </m:r>
                <m:r>
                  <a:rPr xmlns:a="http://schemas.openxmlformats.org/drawingml/2006/main" sz="2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is a feature representation</a:t>
            </a:r>
          </a:p>
          <a:p>
            <a:pPr algn="l" defTabSz="457200">
              <a:defRPr>
                <a:latin typeface="Times Roman"/>
                <a:ea typeface="Times Roman"/>
                <a:cs typeface="Times Roman"/>
                <a:sym typeface="Times Roman"/>
              </a:defRPr>
            </a:pPr>
            <a:r>
              <a:t>- firsh graph, second graph 의 dot product</a:t>
            </a:r>
          </a:p>
        </p:txBody>
      </p:sp>
      <p:sp>
        <p:nvSpPr>
          <p:cNvPr id="400" name="•"/>
          <p:cNvSpPr txBox="1"/>
          <p:nvPr/>
        </p:nvSpPr>
        <p:spPr>
          <a:xfrm>
            <a:off x="1392463" y="7900134"/>
            <a:ext cx="1390646" cy="677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000"/>
            </a:pPr>
            <a:r>
              <a:t>• </a:t>
            </a:r>
            <a14:m>
              <m:oMath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ϕ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?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?</m:t>
                </m:r>
              </m:oMath>
            </a14:m>
          </a:p>
        </p:txBody>
      </p:sp>
      <p:sp>
        <p:nvSpPr>
          <p:cNvPr id="401" name="어떻게 그래프 특징 벡터  를 만드는가"/>
          <p:cNvSpPr txBox="1"/>
          <p:nvPr/>
        </p:nvSpPr>
        <p:spPr>
          <a:xfrm>
            <a:off x="1719308" y="8810440"/>
            <a:ext cx="6888938" cy="571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어떻게 그래프 특징 벡터 </a:t>
            </a:r>
            <a14:m>
              <m:oMath>
                <m:r>
                  <a:rPr xmlns:a="http://schemas.openxmlformats.org/drawingml/2006/main" sz="3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ϕ</m:t>
                </m:r>
                <m:r>
                  <a:rPr xmlns:a="http://schemas.openxmlformats.org/drawingml/2006/main" sz="3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3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를 만드는가</a:t>
            </a:r>
          </a:p>
        </p:txBody>
      </p:sp>
      <p:sp>
        <p:nvSpPr>
          <p:cNvPr id="402" name="• Bag-Of-* for a graph: NLP에서의 BoW 방법은 단순히 문서 내 words의 특징을 세는 기법을 사용했다.…"/>
          <p:cNvSpPr txBox="1"/>
          <p:nvPr/>
        </p:nvSpPr>
        <p:spPr>
          <a:xfrm>
            <a:off x="2759225" y="9601397"/>
            <a:ext cx="16538548" cy="1510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• </a:t>
            </a:r>
            <a:r>
              <a:rPr b="1"/>
              <a:t>Bag-Of-* for a graph:</a:t>
            </a:r>
            <a:r>
              <a:t> NLP에서의 BoW 방법은 단순히 문서 내 words의 특징을 세는 기법을 사용했다. </a:t>
            </a:r>
          </a:p>
          <a:p>
            <a:pPr algn="l" defTabSz="457200">
              <a:defRPr sz="2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• 그래프 맥락에서 * 부분을 채워넣음으로써, 다양한 방식으로 그래프 커널 함수를 만들 수 있다. </a:t>
            </a:r>
          </a:p>
          <a:p>
            <a:pPr algn="l" defTabSz="457200">
              <a:defRPr sz="2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• Ex) Bag-Of-Nodes 인 경우, 그래프의 Node 개수를 통해  커널 함수를 정의할 수 있다</a:t>
            </a:r>
          </a:p>
        </p:txBody>
      </p:sp>
      <p:pic>
        <p:nvPicPr>
          <p:cNvPr id="403" name="스크린샷 2022-01-27 오후 5.08.06.png" descr="스크린샷 2022-01-27 오후 5.08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06697" y="11125075"/>
            <a:ext cx="7124701" cy="187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2. Traditional Methods for Machine Learning in Graphs"/>
          <p:cNvSpPr txBox="1"/>
          <p:nvPr>
            <p:ph type="ctrTitle"/>
          </p:nvPr>
        </p:nvSpPr>
        <p:spPr>
          <a:xfrm>
            <a:off x="-94275" y="160858"/>
            <a:ext cx="11242139" cy="762978"/>
          </a:xfrm>
          <a:prstGeom prst="rect">
            <a:avLst/>
          </a:prstGeom>
        </p:spPr>
        <p:txBody>
          <a:bodyPr/>
          <a:lstStyle>
            <a:lvl1pPr>
              <a:defRPr spc="-104" sz="3500"/>
            </a:lvl1pPr>
          </a:lstStyle>
          <a:p>
            <a:pPr/>
            <a:r>
              <a:t>2. Traditional Methods for Machine Learning in Graphs</a:t>
            </a:r>
          </a:p>
        </p:txBody>
      </p:sp>
      <p:sp>
        <p:nvSpPr>
          <p:cNvPr id="406" name="(10) Graph-Level Features and Graph Kernels : Graph Kernel"/>
          <p:cNvSpPr txBox="1"/>
          <p:nvPr/>
        </p:nvSpPr>
        <p:spPr>
          <a:xfrm>
            <a:off x="631569" y="1301119"/>
            <a:ext cx="1114425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/>
            </a:lvl1pPr>
          </a:lstStyle>
          <a:p>
            <a:pPr/>
            <a:r>
              <a:t>(10) Graph-Level Features and Graph Kernels : Graph Kernel</a:t>
            </a:r>
          </a:p>
        </p:txBody>
      </p:sp>
      <p:sp>
        <p:nvSpPr>
          <p:cNvPr id="407" name="•"/>
          <p:cNvSpPr txBox="1"/>
          <p:nvPr/>
        </p:nvSpPr>
        <p:spPr>
          <a:xfrm>
            <a:off x="1200312" y="2300703"/>
            <a:ext cx="1390646" cy="67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000"/>
            </a:pPr>
            <a:r>
              <a:t>• </a:t>
            </a:r>
            <a14:m>
              <m:oMath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ϕ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?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?</m:t>
                </m:r>
              </m:oMath>
            </a14:m>
          </a:p>
        </p:txBody>
      </p:sp>
      <p:sp>
        <p:nvSpPr>
          <p:cNvPr id="408" name="Degree를 고려하지 않은 경우"/>
          <p:cNvSpPr txBox="1"/>
          <p:nvPr/>
        </p:nvSpPr>
        <p:spPr>
          <a:xfrm>
            <a:off x="2334192" y="3941183"/>
            <a:ext cx="4765171" cy="571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9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Degree를 고려하지 않은 경우</a:t>
            </a:r>
          </a:p>
        </p:txBody>
      </p:sp>
      <p:pic>
        <p:nvPicPr>
          <p:cNvPr id="409" name="스크린샷 2022-01-27 오후 5.09.26.png" descr="스크린샷 2022-01-27 오후 5.09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0690" y="8640113"/>
            <a:ext cx="14302620" cy="4160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스크린샷 2022-01-27 오후 5.08.06.png" descr="스크린샷 2022-01-27 오후 5.08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2099" y="4630920"/>
            <a:ext cx="11979802" cy="3160447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Degree를 고려한 경우"/>
          <p:cNvSpPr txBox="1"/>
          <p:nvPr/>
        </p:nvSpPr>
        <p:spPr>
          <a:xfrm>
            <a:off x="2595698" y="7680627"/>
            <a:ext cx="3569274" cy="571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9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Degree를 고려한 경우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2. Traditional Methods for Machine Learning in Graphs"/>
          <p:cNvSpPr txBox="1"/>
          <p:nvPr>
            <p:ph type="ctrTitle"/>
          </p:nvPr>
        </p:nvSpPr>
        <p:spPr>
          <a:xfrm>
            <a:off x="-94275" y="160858"/>
            <a:ext cx="11242139" cy="762978"/>
          </a:xfrm>
          <a:prstGeom prst="rect">
            <a:avLst/>
          </a:prstGeom>
        </p:spPr>
        <p:txBody>
          <a:bodyPr/>
          <a:lstStyle>
            <a:lvl1pPr>
              <a:defRPr spc="-104" sz="3500"/>
            </a:lvl1pPr>
          </a:lstStyle>
          <a:p>
            <a:pPr/>
            <a:r>
              <a:t>2. Traditional Methods for Machine Learning in Graphs</a:t>
            </a:r>
          </a:p>
        </p:txBody>
      </p:sp>
      <p:sp>
        <p:nvSpPr>
          <p:cNvPr id="414" name="(11) Graph-Level Features and Graph Kernels : Graplet Kernel"/>
          <p:cNvSpPr txBox="1"/>
          <p:nvPr/>
        </p:nvSpPr>
        <p:spPr>
          <a:xfrm>
            <a:off x="631569" y="1301119"/>
            <a:ext cx="113915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/>
            </a:lvl1pPr>
          </a:lstStyle>
          <a:p>
            <a:pPr/>
            <a:r>
              <a:t>(11) Graph-Level Features and Graph Kernels : Graplet Kernel</a:t>
            </a:r>
          </a:p>
        </p:txBody>
      </p:sp>
      <p:sp>
        <p:nvSpPr>
          <p:cNvPr id="415" name="• Count the number of different graphlets in a graph."/>
          <p:cNvSpPr txBox="1"/>
          <p:nvPr/>
        </p:nvSpPr>
        <p:spPr>
          <a:xfrm>
            <a:off x="1354033" y="2300703"/>
            <a:ext cx="942822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000"/>
            </a:pPr>
            <a:r>
              <a:t>•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Count the number of different graphlets in a graph. </a:t>
            </a:r>
            <a:endParaRPr b="0" sz="1200"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416" name="• 하지만 Graph-Level에서의 Graphlet 개념은 Node-Level 특징 추출 기법에서 본 그것과 다르다.…"/>
          <p:cNvSpPr txBox="1"/>
          <p:nvPr/>
        </p:nvSpPr>
        <p:spPr>
          <a:xfrm>
            <a:off x="1519463" y="3503486"/>
            <a:ext cx="15054073" cy="571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000"/>
            </a:pPr>
            <a:r>
              <a:t>•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하지만 Graph-Level에서의 Graphlet 개념은</a:t>
            </a:r>
            <a:r>
              <a:t>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Node-Level 특징 추출 기법에서 본 그것과 다르다.</a:t>
            </a:r>
            <a:endParaRPr b="0"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1" algn="l">
              <a:defRPr b="1" sz="3000"/>
            </a:pPr>
            <a:endParaRPr b="0"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1" algn="l">
              <a:defRPr b="1" sz="3000"/>
            </a:pP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• 차이점 (1)</a:t>
            </a:r>
            <a:endParaRPr b="0"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1" algn="l">
              <a:defRPr b="1" sz="3000"/>
            </a:pP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   Nodes in graphlets here do </a:t>
            </a:r>
            <a:r>
              <a:rPr b="0">
                <a:solidFill>
                  <a:srgbClr val="C00000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not need to be connected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(allows for isolated nodes)</a:t>
            </a:r>
            <a:b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</a:br>
            <a:endParaRPr b="0" sz="1200"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1" algn="l">
              <a:defRPr b="1" sz="3000"/>
            </a:pPr>
            <a:b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</a:b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• 차이점 (2)</a:t>
            </a:r>
            <a:endParaRPr b="0"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1" algn="l">
              <a:defRPr b="1" sz="3000"/>
            </a:pP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  The graphlets here are not rooted.</a:t>
            </a:r>
            <a:br/>
            <a:endParaRPr sz="1200"/>
          </a:p>
          <a:p>
            <a:pPr lvl="1" algn="l">
              <a:defRPr b="1" sz="3000"/>
            </a:pPr>
            <a:endParaRPr b="0"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1" algn="l">
              <a:defRPr b="1" sz="3000"/>
            </a:pPr>
            <a:endParaRPr b="0"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pic>
        <p:nvPicPr>
          <p:cNvPr id="417" name="스크린샷 2022-01-27 오후 5.12.32.png" descr="스크린샷 2022-01-27 오후 5.12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48255" y="7101406"/>
            <a:ext cx="11552248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2. Traditional Methods for Machine Learning in Graphs"/>
          <p:cNvSpPr txBox="1"/>
          <p:nvPr>
            <p:ph type="ctrTitle"/>
          </p:nvPr>
        </p:nvSpPr>
        <p:spPr>
          <a:xfrm>
            <a:off x="-94275" y="160858"/>
            <a:ext cx="11242139" cy="762978"/>
          </a:xfrm>
          <a:prstGeom prst="rect">
            <a:avLst/>
          </a:prstGeom>
        </p:spPr>
        <p:txBody>
          <a:bodyPr/>
          <a:lstStyle>
            <a:lvl1pPr>
              <a:defRPr spc="-104" sz="3500"/>
            </a:lvl1pPr>
          </a:lstStyle>
          <a:p>
            <a:pPr/>
            <a:r>
              <a:t>2. Traditional Methods for Machine Learning in Graphs</a:t>
            </a:r>
          </a:p>
        </p:txBody>
      </p:sp>
      <p:sp>
        <p:nvSpPr>
          <p:cNvPr id="420" name="(11) Graph-Level Features and Graph Kernels : Graplet Kernel"/>
          <p:cNvSpPr txBox="1"/>
          <p:nvPr/>
        </p:nvSpPr>
        <p:spPr>
          <a:xfrm>
            <a:off x="631569" y="1301119"/>
            <a:ext cx="113915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/>
            </a:lvl1pPr>
          </a:lstStyle>
          <a:p>
            <a:pPr/>
            <a:r>
              <a:t>(11) Graph-Level Features and Graph Kernels : Graplet Kernel</a:t>
            </a:r>
          </a:p>
        </p:txBody>
      </p:sp>
      <p:sp>
        <p:nvSpPr>
          <p:cNvPr id="421" name="• Count the number of different graphlets in a graph."/>
          <p:cNvSpPr txBox="1"/>
          <p:nvPr/>
        </p:nvSpPr>
        <p:spPr>
          <a:xfrm>
            <a:off x="1354033" y="2300703"/>
            <a:ext cx="942822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000"/>
            </a:pPr>
            <a:r>
              <a:t>•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Count the number of different graphlets in a graph. </a:t>
            </a:r>
            <a:endParaRPr b="0" sz="1200"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422" name="• 하지만 Graph-Level에서의 Graphlet 개념은 Node-Level 특징 추출 기법에서 본 그것과 다르다.…"/>
          <p:cNvSpPr txBox="1"/>
          <p:nvPr/>
        </p:nvSpPr>
        <p:spPr>
          <a:xfrm>
            <a:off x="1519463" y="3503486"/>
            <a:ext cx="15054073" cy="571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000"/>
            </a:pPr>
            <a:r>
              <a:t>•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하지만 Graph-Level에서의 Graphlet 개념은</a:t>
            </a:r>
            <a:r>
              <a:t>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Node-Level 특징 추출 기법에서 본 그것과 다르다.</a:t>
            </a:r>
            <a:endParaRPr b="0"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1" algn="l">
              <a:defRPr b="1" sz="3000"/>
            </a:pPr>
            <a:endParaRPr b="0"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1" algn="l">
              <a:defRPr b="1" sz="3000"/>
            </a:pP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• 차이점 (1)</a:t>
            </a:r>
            <a:endParaRPr b="0"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1" algn="l">
              <a:defRPr b="1" sz="3000"/>
            </a:pP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   Nodes in graphlets here do </a:t>
            </a:r>
            <a:r>
              <a:rPr b="0">
                <a:solidFill>
                  <a:srgbClr val="C00000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not need to be connected 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(allows for isolated nodes)</a:t>
            </a:r>
            <a:b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</a:br>
            <a:endParaRPr b="0" sz="1200"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1" algn="l">
              <a:defRPr b="1" sz="3000"/>
            </a:pPr>
            <a:b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</a:b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• 차이점 (2)</a:t>
            </a:r>
            <a:endParaRPr b="0"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1" algn="l">
              <a:defRPr b="1" sz="3000"/>
            </a:pP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  The graphlets here are not rooted.</a:t>
            </a:r>
            <a:br/>
            <a:endParaRPr sz="1200"/>
          </a:p>
          <a:p>
            <a:pPr lvl="1" algn="l">
              <a:defRPr b="1" sz="3000"/>
            </a:pPr>
            <a:endParaRPr b="0"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1" algn="l">
              <a:defRPr b="1" sz="3000"/>
            </a:pPr>
            <a:endParaRPr b="0"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pic>
        <p:nvPicPr>
          <p:cNvPr id="423" name="스크린샷 2022-01-27 오후 5.12.32.png" descr="스크린샷 2022-01-27 오후 5.12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48255" y="7101406"/>
            <a:ext cx="11552248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2. Traditional Methods for Machine Learning in Graphs"/>
          <p:cNvSpPr txBox="1"/>
          <p:nvPr>
            <p:ph type="ctrTitle"/>
          </p:nvPr>
        </p:nvSpPr>
        <p:spPr>
          <a:xfrm>
            <a:off x="-94275" y="160858"/>
            <a:ext cx="11242139" cy="762978"/>
          </a:xfrm>
          <a:prstGeom prst="rect">
            <a:avLst/>
          </a:prstGeom>
        </p:spPr>
        <p:txBody>
          <a:bodyPr/>
          <a:lstStyle>
            <a:lvl1pPr>
              <a:defRPr spc="-104" sz="3500"/>
            </a:lvl1pPr>
          </a:lstStyle>
          <a:p>
            <a:pPr/>
            <a:r>
              <a:t>2. Traditional Methods for Machine Learning in Graphs</a:t>
            </a:r>
          </a:p>
        </p:txBody>
      </p:sp>
      <p:sp>
        <p:nvSpPr>
          <p:cNvPr id="426" name="(11) Graph-Level Features and Graph Kernels : Graplet Kernel"/>
          <p:cNvSpPr txBox="1"/>
          <p:nvPr/>
        </p:nvSpPr>
        <p:spPr>
          <a:xfrm>
            <a:off x="631569" y="1301119"/>
            <a:ext cx="1139152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/>
            </a:lvl1pPr>
          </a:lstStyle>
          <a:p>
            <a:pPr/>
            <a:r>
              <a:t>(11) Graph-Level Features and Graph Kernels : Graplet Kernel</a:t>
            </a:r>
          </a:p>
        </p:txBody>
      </p:sp>
      <p:sp>
        <p:nvSpPr>
          <p:cNvPr id="427" name="• Graphlet Features"/>
          <p:cNvSpPr txBox="1"/>
          <p:nvPr/>
        </p:nvSpPr>
        <p:spPr>
          <a:xfrm>
            <a:off x="1430894" y="5438293"/>
            <a:ext cx="37760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000"/>
            </a:pPr>
            <a:r>
              <a:t>• Graphlet Features</a:t>
            </a:r>
            <a:r>
              <a:rPr b="0">
                <a:latin typeface="Avenir Next Medium"/>
                <a:ea typeface="Avenir Next Medium"/>
                <a:cs typeface="Avenir Next Medium"/>
                <a:sym typeface="Avenir Next Medium"/>
              </a:rPr>
              <a:t> </a:t>
            </a:r>
            <a:endParaRPr b="0" sz="1200"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428" name="- Graphlet List   ="/>
          <p:cNvSpPr txBox="1"/>
          <p:nvPr/>
        </p:nvSpPr>
        <p:spPr>
          <a:xfrm>
            <a:off x="1769260" y="6871658"/>
            <a:ext cx="5678616" cy="677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000"/>
            </a:pPr>
            <a:r>
              <a:t>- Graphlet List </a:t>
            </a:r>
            <a14:m>
              <m:oMath>
                <m:sSub>
                  <m:e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e>
                  <m:sub>
                    <m:r>
                      <a:rPr xmlns:a="http://schemas.openxmlformats.org/drawingml/2006/main" sz="3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sub>
                </m:sSub>
              </m:oMath>
            </a14:m>
            <a:r>
              <a:t> = </a:t>
            </a:r>
            <a14:m>
              <m:oMath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1,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2...</m:t>
                </m:r>
                <m:sSub>
                  <m:e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e>
                  <m:sub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sub>
                </m:sSub>
                <m:r>
                  <a:rPr xmlns:a="http://schemas.openxmlformats.org/drawingml/2006/main" sz="3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</p:txBody>
      </p:sp>
      <p:sp>
        <p:nvSpPr>
          <p:cNvPr id="429" name="- Given graph"/>
          <p:cNvSpPr txBox="1"/>
          <p:nvPr/>
        </p:nvSpPr>
        <p:spPr>
          <a:xfrm>
            <a:off x="1769260" y="6153193"/>
            <a:ext cx="3008986" cy="67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000"/>
            </a:pPr>
            <a:r>
              <a:t>- Given graph </a:t>
            </a:r>
            <a14:m>
              <m:oMath>
                <m:r>
                  <a:rPr xmlns:a="http://schemas.openxmlformats.org/drawingml/2006/main" sz="3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</m:oMath>
            </a14:m>
          </a:p>
        </p:txBody>
      </p:sp>
      <p:sp>
        <p:nvSpPr>
          <p:cNvPr id="430" name="- Graphlet Count Vector"/>
          <p:cNvSpPr txBox="1"/>
          <p:nvPr/>
        </p:nvSpPr>
        <p:spPr>
          <a:xfrm>
            <a:off x="1814447" y="7640661"/>
            <a:ext cx="5992456" cy="677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000"/>
            </a:pPr>
            <a:r>
              <a:t>- Graphlet Count Vector  </a:t>
            </a:r>
            <a14:m>
              <m:oMath>
                <m:sSub>
                  <m:e>
                    <m:r>
                      <a:rPr xmlns:a="http://schemas.openxmlformats.org/drawingml/2006/main" sz="3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3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sub>
                </m:sSub>
                <m:r>
                  <a:rPr xmlns:a="http://schemas.openxmlformats.org/drawingml/2006/main" sz="3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∈</m:t>
                </m:r>
                <m:sSup>
                  <m:e>
                    <m:r>
                      <a:rPr xmlns:a="http://schemas.openxmlformats.org/drawingml/2006/main" sz="3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sSub>
                      <m:e>
                        <m:r>
                          <a:rPr xmlns:a="http://schemas.openxmlformats.org/drawingml/2006/main" sz="3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xmlns:a="http://schemas.openxmlformats.org/drawingml/2006/main" sz="3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sup>
                </m:sSup>
              </m:oMath>
            </a14:m>
          </a:p>
        </p:txBody>
      </p:sp>
      <p:sp>
        <p:nvSpPr>
          <p:cNvPr id="431" name="-    #  in G (Graphlet 개수)"/>
          <p:cNvSpPr txBox="1"/>
          <p:nvPr/>
        </p:nvSpPr>
        <p:spPr>
          <a:xfrm>
            <a:off x="2306534" y="8409663"/>
            <a:ext cx="5434200" cy="67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000"/>
            </a:pPr>
            <a:r>
              <a:t>-  </a:t>
            </a:r>
            <a14:m>
              <m:oMath>
                <m:sSub>
                  <m:e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sub>
                </m:sSub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</m:oMath>
            </a14:m>
            <a:r>
              <a:t> #</a:t>
            </a:r>
            <a14:m>
              <m:oMath>
                <m:sSub>
                  <m:e>
                    <m:r>
                      <a:rPr xmlns:a="http://schemas.openxmlformats.org/drawingml/2006/main"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e>
                  <m:sub>
                    <m:r>
                      <a:rPr xmlns:a="http://schemas.openxmlformats.org/drawingml/2006/main"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  <a:r>
              <a:t> in G </a:t>
            </a:r>
            <a:r>
              <a:rPr b="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(Graphlet 개수)</a:t>
            </a:r>
            <a:r>
              <a:t> </a:t>
            </a:r>
          </a:p>
        </p:txBody>
      </p:sp>
      <p:pic>
        <p:nvPicPr>
          <p:cNvPr id="432" name="스크린샷 2022-01-27 오후 5.56.34.png" descr="스크린샷 2022-01-27 오후 5.56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28527" y="3430656"/>
            <a:ext cx="13282361" cy="8391261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Limitation: Counting graphlets is too expensive!"/>
          <p:cNvSpPr txBox="1"/>
          <p:nvPr/>
        </p:nvSpPr>
        <p:spPr>
          <a:xfrm>
            <a:off x="567470" y="13022349"/>
            <a:ext cx="944918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defRPr b="1" sz="3000"/>
            </a:pPr>
            <a:r>
              <a:t>Limitation: Counting graphlets is too expensive!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선"/>
          <p:cNvSpPr/>
          <p:nvPr/>
        </p:nvSpPr>
        <p:spPr>
          <a:xfrm>
            <a:off x="99457" y="1176662"/>
            <a:ext cx="241850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2" name="선"/>
          <p:cNvSpPr/>
          <p:nvPr/>
        </p:nvSpPr>
        <p:spPr>
          <a:xfrm>
            <a:off x="99458" y="12908096"/>
            <a:ext cx="241850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73" name="스크린샷 2022-01-25 오후 11.45.06.png" descr="스크린샷 2022-01-25 오후 11.45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278" y="13010066"/>
            <a:ext cx="1136413" cy="600676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1. Machine Learning with Graphs"/>
          <p:cNvSpPr txBox="1"/>
          <p:nvPr/>
        </p:nvSpPr>
        <p:spPr>
          <a:xfrm>
            <a:off x="-198151" y="110838"/>
            <a:ext cx="8547089" cy="159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1828754">
              <a:lnSpc>
                <a:spcPct val="90000"/>
              </a:lnSpc>
              <a:defRPr b="1" spc="-135" sz="4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1. Machine Learning with Graphs</a:t>
            </a:r>
          </a:p>
        </p:txBody>
      </p:sp>
      <p:sp>
        <p:nvSpPr>
          <p:cNvPr id="175" name="GNN은 학계에서도 Trendy 하다 !"/>
          <p:cNvSpPr txBox="1"/>
          <p:nvPr/>
        </p:nvSpPr>
        <p:spPr>
          <a:xfrm>
            <a:off x="529129" y="11287599"/>
            <a:ext cx="2332574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72533" indent="-372533" algn="l">
              <a:buClr>
                <a:srgbClr val="000000"/>
              </a:buClr>
              <a:buSzPct val="100000"/>
              <a:buChar char="•"/>
              <a:defRPr sz="3200"/>
            </a:lvl1pPr>
          </a:lstStyle>
          <a:p>
            <a:pPr/>
            <a:r>
              <a:t>GNN은 학계에서도 Trendy 하다 !</a:t>
            </a:r>
          </a:p>
        </p:txBody>
      </p:sp>
      <p:pic>
        <p:nvPicPr>
          <p:cNvPr id="176" name="스크린샷 2022-01-26 오후 11.21.59.png" descr="스크린샷 2022-01-26 오후 11.21.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70286" y="1623842"/>
            <a:ext cx="10443427" cy="9458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선"/>
          <p:cNvSpPr/>
          <p:nvPr/>
        </p:nvSpPr>
        <p:spPr>
          <a:xfrm>
            <a:off x="99457" y="1176662"/>
            <a:ext cx="241850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9" name="선"/>
          <p:cNvSpPr/>
          <p:nvPr/>
        </p:nvSpPr>
        <p:spPr>
          <a:xfrm>
            <a:off x="99458" y="12908096"/>
            <a:ext cx="241850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80" name="스크린샷 2022-01-25 오후 11.45.06.png" descr="스크린샷 2022-01-25 오후 11.45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278" y="13010066"/>
            <a:ext cx="1136413" cy="60067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1. Machine Learning with Graphs"/>
          <p:cNvSpPr txBox="1"/>
          <p:nvPr/>
        </p:nvSpPr>
        <p:spPr>
          <a:xfrm>
            <a:off x="-198151" y="110838"/>
            <a:ext cx="8547089" cy="159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1828754">
              <a:lnSpc>
                <a:spcPct val="90000"/>
              </a:lnSpc>
              <a:defRPr b="1" spc="-135" sz="4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1. Machine Learning with Graphs</a:t>
            </a:r>
          </a:p>
        </p:txBody>
      </p:sp>
      <p:sp>
        <p:nvSpPr>
          <p:cNvPr id="182" name="Graph 데이터로 Represenation Learning을 하려면 어떻게 Raw-graph data를 전처리해야 할까 ?_?…"/>
          <p:cNvSpPr txBox="1"/>
          <p:nvPr/>
        </p:nvSpPr>
        <p:spPr>
          <a:xfrm>
            <a:off x="529129" y="11008199"/>
            <a:ext cx="23325743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72533" indent="-372533" algn="l">
              <a:buClr>
                <a:srgbClr val="000000"/>
              </a:buClr>
              <a:buSzPct val="100000"/>
              <a:buChar char="•"/>
              <a:defRPr sz="3200"/>
            </a:pPr>
            <a:r>
              <a:t>Graph 데이터로 Represenation Learning을 하려면 어떻게 Raw-graph data를 전처리해야 할까 ?_?</a:t>
            </a:r>
          </a:p>
          <a:p>
            <a:pPr marL="372533" indent="-372533" algn="l">
              <a:buClr>
                <a:srgbClr val="000000"/>
              </a:buClr>
              <a:buSzPct val="100000"/>
              <a:buChar char="•"/>
              <a:defRPr sz="3200"/>
            </a:pPr>
            <a:r>
              <a:t>즉, 어떻게 node, edge로 구성된 그래프를 function을 통해 embedding space로 사상시킬 수 있을까 ?</a:t>
            </a:r>
          </a:p>
        </p:txBody>
      </p:sp>
      <p:pic>
        <p:nvPicPr>
          <p:cNvPr id="183" name="스크린샷 2022-01-26 오후 11.23.36.png" descr="스크린샷 2022-01-26 오후 11.23.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3924" y="2490288"/>
            <a:ext cx="11952660" cy="7216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스크린샷 2022-01-26 오후 11.41.22.png" descr="스크린샷 2022-01-26 오후 11.41.2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31638" y="3993623"/>
            <a:ext cx="8343901" cy="3886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선"/>
          <p:cNvSpPr/>
          <p:nvPr/>
        </p:nvSpPr>
        <p:spPr>
          <a:xfrm>
            <a:off x="99457" y="1176662"/>
            <a:ext cx="241850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7" name="선"/>
          <p:cNvSpPr/>
          <p:nvPr/>
        </p:nvSpPr>
        <p:spPr>
          <a:xfrm>
            <a:off x="99458" y="12908096"/>
            <a:ext cx="241850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88" name="스크린샷 2022-01-25 오후 11.45.06.png" descr="스크린샷 2022-01-25 오후 11.45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278" y="13010066"/>
            <a:ext cx="1136413" cy="600676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1. Machine Learning with Graphs"/>
          <p:cNvSpPr txBox="1"/>
          <p:nvPr/>
        </p:nvSpPr>
        <p:spPr>
          <a:xfrm>
            <a:off x="-198151" y="110838"/>
            <a:ext cx="8547089" cy="159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1828754">
              <a:lnSpc>
                <a:spcPct val="90000"/>
              </a:lnSpc>
              <a:defRPr b="1" spc="-135" sz="4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1. Machine Learning with Graphs</a:t>
            </a:r>
          </a:p>
        </p:txBody>
      </p:sp>
      <p:sp>
        <p:nvSpPr>
          <p:cNvPr id="190" name="우리는 cs224w에서 위의 주제를 다룬다. 이 강좌에서는 크게 Graph를 다루는 전통 방법, GNN, GNN의 응용을 다룬다."/>
          <p:cNvSpPr txBox="1"/>
          <p:nvPr/>
        </p:nvSpPr>
        <p:spPr>
          <a:xfrm>
            <a:off x="1359891" y="10660061"/>
            <a:ext cx="2332574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72533" indent="-372533" algn="l">
              <a:buClr>
                <a:srgbClr val="000000"/>
              </a:buClr>
              <a:buSzPct val="100000"/>
              <a:buChar char="•"/>
              <a:defRPr sz="3200"/>
            </a:lvl1pPr>
          </a:lstStyle>
          <a:p>
            <a:pPr/>
            <a:r>
              <a:t>우리는 cs224w에서 위의 주제를 다룬다. 이 강좌에서는 크게 Graph를 다루는 전통 방법, GNN, GNN의 응용을 다룬다.</a:t>
            </a:r>
          </a:p>
        </p:txBody>
      </p:sp>
      <p:pic>
        <p:nvPicPr>
          <p:cNvPr id="191" name="스크린샷 2022-01-26 오후 11.46.25.png" descr="스크린샷 2022-01-26 오후 11.46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35542" y="2593694"/>
            <a:ext cx="14312916" cy="64914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선"/>
          <p:cNvSpPr/>
          <p:nvPr/>
        </p:nvSpPr>
        <p:spPr>
          <a:xfrm>
            <a:off x="99457" y="1176662"/>
            <a:ext cx="241850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4" name="선"/>
          <p:cNvSpPr/>
          <p:nvPr/>
        </p:nvSpPr>
        <p:spPr>
          <a:xfrm>
            <a:off x="99458" y="12908096"/>
            <a:ext cx="241850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95" name="스크린샷 2022-01-25 오후 11.45.06.png" descr="스크린샷 2022-01-25 오후 11.45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278" y="13010066"/>
            <a:ext cx="1136413" cy="600676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1. Machine Learning with Graphs"/>
          <p:cNvSpPr txBox="1"/>
          <p:nvPr/>
        </p:nvSpPr>
        <p:spPr>
          <a:xfrm>
            <a:off x="-198151" y="110838"/>
            <a:ext cx="8547089" cy="159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1828754">
              <a:lnSpc>
                <a:spcPct val="90000"/>
              </a:lnSpc>
              <a:defRPr b="1" spc="-135" sz="4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1. Machine Learning with Graphs</a:t>
            </a:r>
          </a:p>
        </p:txBody>
      </p:sp>
      <p:sp>
        <p:nvSpPr>
          <p:cNvPr id="197" name="GNN을 이용하여 수행할 수 있는 작업은 여러가지다. 이 분야도 기존 ML,DL과 마찬가지로 분류/예측/클러스터링/생성 등을 수행한다."/>
          <p:cNvSpPr txBox="1"/>
          <p:nvPr/>
        </p:nvSpPr>
        <p:spPr>
          <a:xfrm>
            <a:off x="1068001" y="10417369"/>
            <a:ext cx="2332574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72533" indent="-372533" algn="l">
              <a:buClr>
                <a:srgbClr val="000000"/>
              </a:buClr>
              <a:buSzPct val="100000"/>
              <a:buChar char="•"/>
              <a:defRPr sz="3200"/>
            </a:lvl1pPr>
          </a:lstStyle>
          <a:p>
            <a:pPr/>
            <a:r>
              <a:t>GNN을 이용하여 수행할 수 있는 작업은 여러가지다. 이 분야도 기존 ML,DL과 마찬가지로 분류/예측/클러스터링/생성 등을 수행한다.</a:t>
            </a:r>
          </a:p>
        </p:txBody>
      </p:sp>
      <p:pic>
        <p:nvPicPr>
          <p:cNvPr id="198" name="스크린샷 2022-01-26 오후 11.47.39.png" descr="스크린샷 2022-01-26 오후 11.47.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28687" y="2279934"/>
            <a:ext cx="9385301" cy="588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스크린샷 2022-01-26 오후 11.47.50.png" descr="스크린샷 2022-01-26 오후 11.47.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7909" y="2452941"/>
            <a:ext cx="9486901" cy="614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선"/>
          <p:cNvSpPr/>
          <p:nvPr/>
        </p:nvSpPr>
        <p:spPr>
          <a:xfrm>
            <a:off x="99457" y="1176662"/>
            <a:ext cx="241850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2" name="선"/>
          <p:cNvSpPr/>
          <p:nvPr/>
        </p:nvSpPr>
        <p:spPr>
          <a:xfrm>
            <a:off x="99458" y="12908096"/>
            <a:ext cx="241850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03" name="스크린샷 2022-01-25 오후 11.45.06.png" descr="스크린샷 2022-01-25 오후 11.45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278" y="13010066"/>
            <a:ext cx="1136413" cy="600676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1. Machine Learning with Graphs"/>
          <p:cNvSpPr txBox="1"/>
          <p:nvPr/>
        </p:nvSpPr>
        <p:spPr>
          <a:xfrm>
            <a:off x="-198151" y="110838"/>
            <a:ext cx="8547089" cy="159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1828754">
              <a:lnSpc>
                <a:spcPct val="90000"/>
              </a:lnSpc>
              <a:defRPr b="1" spc="-135" sz="4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1. Machine Learning with Graphs</a:t>
            </a:r>
          </a:p>
        </p:txBody>
      </p:sp>
      <p:sp>
        <p:nvSpPr>
          <p:cNvPr id="205" name="Edge Prediction: 사용자에게 추천할 Item이 무엇인지 예측"/>
          <p:cNvSpPr txBox="1"/>
          <p:nvPr/>
        </p:nvSpPr>
        <p:spPr>
          <a:xfrm>
            <a:off x="237239" y="1295601"/>
            <a:ext cx="1054777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72533" indent="-372533" algn="l">
              <a:buClr>
                <a:srgbClr val="000000"/>
              </a:buClr>
              <a:buSzPct val="100000"/>
              <a:buChar char="•"/>
              <a:defRPr sz="3200"/>
            </a:lvl1pPr>
          </a:lstStyle>
          <a:p>
            <a:pPr/>
            <a:r>
              <a:t>Edge Prediction: 사용자에게 추천할 Item이 무엇인지 예측</a:t>
            </a:r>
          </a:p>
        </p:txBody>
      </p:sp>
      <p:pic>
        <p:nvPicPr>
          <p:cNvPr id="206" name="스크린샷 2022-01-26 오후 11.50.18.png" descr="스크린샷 2022-01-26 오후 11.50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44202" y="2062239"/>
            <a:ext cx="13324061" cy="4878496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Edge Prediction: 약의 부작용 예측"/>
          <p:cNvSpPr txBox="1"/>
          <p:nvPr/>
        </p:nvSpPr>
        <p:spPr>
          <a:xfrm>
            <a:off x="498957" y="7480681"/>
            <a:ext cx="1054777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72533" indent="-372533" algn="l">
              <a:buClr>
                <a:srgbClr val="000000"/>
              </a:buClr>
              <a:buSzPct val="100000"/>
              <a:buChar char="•"/>
              <a:defRPr sz="3200"/>
            </a:lvl1pPr>
          </a:lstStyle>
          <a:p>
            <a:pPr/>
            <a:r>
              <a:t>Edge Prediction: 약의 부작용 예측</a:t>
            </a:r>
          </a:p>
        </p:txBody>
      </p:sp>
      <p:pic>
        <p:nvPicPr>
          <p:cNvPr id="208" name="스크린샷 2022-01-26 오후 11.53.09.png" descr="스크린샷 2022-01-26 오후 11.53.0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00449" y="7813610"/>
            <a:ext cx="6762663" cy="463043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중증, 고령 환자는 한 번에 많은 양의 약을 복용한다. 하지만 이렇게 다량의 약을 한 번에 복용하는 것은 예상치 못한 부작용을 일으킬 수 있다. 하지만 이 많은 양의 약을 여러 case에 대해 부작용이 있는지 여부를 manually 실험하기는 어렵다.…"/>
          <p:cNvSpPr txBox="1"/>
          <p:nvPr/>
        </p:nvSpPr>
        <p:spPr>
          <a:xfrm>
            <a:off x="1681250" y="8681028"/>
            <a:ext cx="11462733" cy="289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72533" indent="-372533" algn="l">
              <a:buClr>
                <a:srgbClr val="000000"/>
              </a:buClr>
              <a:buSzPct val="100000"/>
              <a:buChar char="•"/>
              <a:defRPr sz="3200"/>
            </a:pPr>
            <a:r>
              <a:t>중증, 고령 환자는 한 번에 많은 양의 약을 복용한다. 하지만 이렇게 다량의 약을 한 번에 복용하는 것은 예상치 못한 부작용을 일으킬 수 있다. 하지만 이 많은 양의 약을 여러 case에 대해 부작용이 있는지 여부를 manually 실험하기는 어렵다. </a:t>
            </a:r>
          </a:p>
          <a:p>
            <a:pPr marL="372533" indent="-372533" algn="l">
              <a:buClr>
                <a:srgbClr val="000000"/>
              </a:buClr>
              <a:buSzPct val="100000"/>
              <a:buChar char="•"/>
              <a:defRPr sz="3200"/>
            </a:pPr>
            <a:r>
              <a:t>어떤 약 간의 조합이 부작용을 일으키는지를 edge 예측으로 조사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선"/>
          <p:cNvSpPr/>
          <p:nvPr/>
        </p:nvSpPr>
        <p:spPr>
          <a:xfrm>
            <a:off x="99457" y="1176662"/>
            <a:ext cx="241850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2" name="선"/>
          <p:cNvSpPr/>
          <p:nvPr/>
        </p:nvSpPr>
        <p:spPr>
          <a:xfrm>
            <a:off x="99458" y="12908096"/>
            <a:ext cx="241850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13" name="스크린샷 2022-01-25 오후 11.45.06.png" descr="스크린샷 2022-01-25 오후 11.45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278" y="13010066"/>
            <a:ext cx="1136413" cy="600676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1. Machine Learning with Graphs"/>
          <p:cNvSpPr txBox="1"/>
          <p:nvPr/>
        </p:nvSpPr>
        <p:spPr>
          <a:xfrm>
            <a:off x="-198151" y="110838"/>
            <a:ext cx="8547089" cy="159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1828754">
              <a:lnSpc>
                <a:spcPct val="90000"/>
              </a:lnSpc>
              <a:defRPr b="1" spc="-135" sz="45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</a:lstStyle>
          <a:p>
            <a:pPr/>
            <a:r>
              <a:t>1. Machine Learning with Graphs</a:t>
            </a:r>
          </a:p>
        </p:txBody>
      </p:sp>
      <p:sp>
        <p:nvSpPr>
          <p:cNvPr id="215" name="Graph Generation: 신약 개발"/>
          <p:cNvSpPr txBox="1"/>
          <p:nvPr/>
        </p:nvSpPr>
        <p:spPr>
          <a:xfrm>
            <a:off x="484222" y="2440706"/>
            <a:ext cx="1054777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72533" indent="-372533" algn="l">
              <a:buClr>
                <a:srgbClr val="000000"/>
              </a:buClr>
              <a:buSzPct val="100000"/>
              <a:buChar char="•"/>
              <a:defRPr sz="3200"/>
            </a:lvl1pPr>
          </a:lstStyle>
          <a:p>
            <a:pPr/>
            <a:r>
              <a:t>Graph Generation: 신약 개발</a:t>
            </a:r>
          </a:p>
        </p:txBody>
      </p:sp>
      <p:pic>
        <p:nvPicPr>
          <p:cNvPr id="216" name="스크린샷 2022-01-27 오전 12.24.45.png" descr="스크린샷 2022-01-27 오전 12.24.4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47862" y="3681722"/>
            <a:ext cx="7780431" cy="6721315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분자는 원자 간 결합으로 이루어져 있는데, 이것이 그래프 형태…"/>
          <p:cNvSpPr txBox="1"/>
          <p:nvPr/>
        </p:nvSpPr>
        <p:spPr>
          <a:xfrm>
            <a:off x="1015377" y="6248400"/>
            <a:ext cx="10547771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72533" indent="-372533" algn="l">
              <a:buClr>
                <a:srgbClr val="000000"/>
              </a:buClr>
              <a:buSzPct val="100000"/>
              <a:buChar char="•"/>
              <a:defRPr sz="3200"/>
            </a:pPr>
            <a:r>
              <a:t>분자는 원자 간 결합으로 이루어져 있는데, 이것이 그래프 형태</a:t>
            </a:r>
          </a:p>
          <a:p>
            <a:pPr marL="372533" indent="-372533" algn="l">
              <a:buClr>
                <a:srgbClr val="000000"/>
              </a:buClr>
              <a:buSzPct val="100000"/>
              <a:buChar char="•"/>
              <a:defRPr sz="3200"/>
            </a:pPr>
            <a:r>
              <a:t>원하는 효과를 가진 약, 현재 약의 보강을 위해 연구되고 있음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Next-DemiBold"/>
        <a:ea typeface="AvenirNext-DemiBold"/>
        <a:cs typeface="AvenirNext-DemiBold"/>
      </a:majorFont>
      <a:minorFont>
        <a:latin typeface="AvenirNext-DemiBold"/>
        <a:ea typeface="AvenirNext-DemiBold"/>
        <a:cs typeface="AvenirNext-D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Next-DemiBold"/>
        <a:ea typeface="AvenirNext-DemiBold"/>
        <a:cs typeface="AvenirNext-DemiBold"/>
      </a:majorFont>
      <a:minorFont>
        <a:latin typeface="AvenirNext-DemiBold"/>
        <a:ea typeface="AvenirNext-DemiBold"/>
        <a:cs typeface="AvenirNext-D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